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1692" r:id="rId2"/>
    <p:sldId id="1835" r:id="rId3"/>
    <p:sldId id="1839" r:id="rId4"/>
    <p:sldId id="1694" r:id="rId5"/>
    <p:sldId id="1699" r:id="rId6"/>
    <p:sldId id="1700" r:id="rId7"/>
    <p:sldId id="1698" r:id="rId8"/>
    <p:sldId id="1704" r:id="rId9"/>
    <p:sldId id="1707" r:id="rId10"/>
    <p:sldId id="1735" r:id="rId11"/>
    <p:sldId id="1743" r:id="rId12"/>
    <p:sldId id="1745" r:id="rId13"/>
    <p:sldId id="1747" r:id="rId14"/>
    <p:sldId id="1719" r:id="rId15"/>
    <p:sldId id="1736" r:id="rId16"/>
    <p:sldId id="1840" r:id="rId17"/>
    <p:sldId id="1711" r:id="rId18"/>
    <p:sldId id="1713" r:id="rId19"/>
    <p:sldId id="1703" r:id="rId20"/>
    <p:sldId id="1841" r:id="rId21"/>
    <p:sldId id="1702" r:id="rId22"/>
    <p:sldId id="1717" r:id="rId23"/>
    <p:sldId id="1718" r:id="rId24"/>
    <p:sldId id="1750" r:id="rId25"/>
    <p:sldId id="1725" r:id="rId26"/>
    <p:sldId id="1727" r:id="rId27"/>
    <p:sldId id="1726" r:id="rId28"/>
    <p:sldId id="1721" r:id="rId29"/>
    <p:sldId id="1729" r:id="rId30"/>
    <p:sldId id="1730" r:id="rId31"/>
    <p:sldId id="1731" r:id="rId32"/>
    <p:sldId id="1732" r:id="rId33"/>
    <p:sldId id="1834" r:id="rId34"/>
    <p:sldId id="1740" r:id="rId35"/>
    <p:sldId id="171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A4AD"/>
    <a:srgbClr val="73B5BF"/>
    <a:srgbClr val="BCDCE1"/>
    <a:srgbClr val="EF5223"/>
    <a:srgbClr val="76D6FF"/>
    <a:srgbClr val="D1AA02"/>
    <a:srgbClr val="FFFFFF"/>
    <a:srgbClr val="202934"/>
    <a:srgbClr val="417D86"/>
    <a:srgbClr val="1E27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4"/>
    <p:restoredTop sz="94831"/>
  </p:normalViewPr>
  <p:slideViewPr>
    <p:cSldViewPr snapToGrid="0">
      <p:cViewPr>
        <p:scale>
          <a:sx n="121" d="100"/>
          <a:sy n="121" d="100"/>
        </p:scale>
        <p:origin x="144"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svg>
</file>

<file path=ppt/media/image23.png>
</file>

<file path=ppt/media/image24.jpg>
</file>

<file path=ppt/media/image25.png>
</file>

<file path=ppt/media/image26.jpg>
</file>

<file path=ppt/media/image27.png>
</file>

<file path=ppt/media/image28.png>
</file>

<file path=ppt/media/image29.png>
</file>

<file path=ppt/media/image30.jpeg>
</file>

<file path=ppt/media/image31.jpeg>
</file>

<file path=ppt/media/image32.png>
</file>

<file path=ppt/media/image33.png>
</file>

<file path=ppt/media/image34.svg>
</file>

<file path=ppt/media/image35.png>
</file>

<file path=ppt/media/image36.svg>
</file>

<file path=ppt/media/image37.jpeg>
</file>

<file path=ppt/media/image38.jpg>
</file>

<file path=ppt/media/image39.png>
</file>

<file path=ppt/media/image4.jpg>
</file>

<file path=ppt/media/image40.pn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jpeg>
</file>

<file path=ppt/media/image50.jpg>
</file>

<file path=ppt/media/image51.jpg>
</file>

<file path=ppt/media/image52.png>
</file>

<file path=ppt/media/image53.jpeg>
</file>

<file path=ppt/media/image54.jpg>
</file>

<file path=ppt/media/image55.jpg>
</file>

<file path=ppt/media/image56.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0BA6AD-6D87-42F0-880A-0024A766D576}" type="datetimeFigureOut">
              <a:rPr lang="en-US" smtClean="0"/>
              <a:t>9/7/24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6202F-DEF9-4191-8752-62497FCB2E3D}" type="slidenum">
              <a:rPr lang="en-US" smtClean="0"/>
              <a:t>‹#›</a:t>
            </a:fld>
            <a:endParaRPr lang="en-US"/>
          </a:p>
        </p:txBody>
      </p:sp>
    </p:spTree>
    <p:extLst>
      <p:ext uri="{BB962C8B-B14F-4D97-AF65-F5344CB8AC3E}">
        <p14:creationId xmlns:p14="http://schemas.microsoft.com/office/powerpoint/2010/main" val="1733799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526202F-DEF9-4191-8752-62497FCB2E3D}" type="slidenum">
              <a:rPr lang="en-US" smtClean="0"/>
              <a:t>3</a:t>
            </a:fld>
            <a:endParaRPr lang="en-US"/>
          </a:p>
        </p:txBody>
      </p:sp>
    </p:spTree>
    <p:extLst>
      <p:ext uri="{BB962C8B-B14F-4D97-AF65-F5344CB8AC3E}">
        <p14:creationId xmlns:p14="http://schemas.microsoft.com/office/powerpoint/2010/main" val="1462159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26202F-DEF9-4191-8752-62497FCB2E3D}" type="slidenum">
              <a:rPr lang="en-US" smtClean="0"/>
              <a:t>4</a:t>
            </a:fld>
            <a:endParaRPr lang="en-US"/>
          </a:p>
        </p:txBody>
      </p:sp>
    </p:spTree>
    <p:extLst>
      <p:ext uri="{BB962C8B-B14F-4D97-AF65-F5344CB8AC3E}">
        <p14:creationId xmlns:p14="http://schemas.microsoft.com/office/powerpoint/2010/main" val="3247974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526202F-DEF9-4191-8752-62497FCB2E3D}" type="slidenum">
              <a:rPr lang="en-US" smtClean="0"/>
              <a:t>15</a:t>
            </a:fld>
            <a:endParaRPr lang="en-US"/>
          </a:p>
        </p:txBody>
      </p:sp>
    </p:spTree>
    <p:extLst>
      <p:ext uri="{BB962C8B-B14F-4D97-AF65-F5344CB8AC3E}">
        <p14:creationId xmlns:p14="http://schemas.microsoft.com/office/powerpoint/2010/main" val="56274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526202F-DEF9-4191-8752-62497FCB2E3D}" type="slidenum">
              <a:rPr lang="en-US" smtClean="0"/>
              <a:t>16</a:t>
            </a:fld>
            <a:endParaRPr lang="en-US"/>
          </a:p>
        </p:txBody>
      </p:sp>
    </p:spTree>
    <p:extLst>
      <p:ext uri="{BB962C8B-B14F-4D97-AF65-F5344CB8AC3E}">
        <p14:creationId xmlns:p14="http://schemas.microsoft.com/office/powerpoint/2010/main" val="1937190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a:t>I would go quickly through this slide</a:t>
            </a:r>
          </a:p>
        </p:txBody>
      </p:sp>
      <p:sp>
        <p:nvSpPr>
          <p:cNvPr id="4" name="Slide Number Placeholder 3"/>
          <p:cNvSpPr>
            <a:spLocks noGrp="1"/>
          </p:cNvSpPr>
          <p:nvPr>
            <p:ph type="sldNum" sz="quarter" idx="5"/>
          </p:nvPr>
        </p:nvSpPr>
        <p:spPr/>
        <p:txBody>
          <a:bodyPr/>
          <a:lstStyle/>
          <a:p>
            <a:fld id="{1526202F-DEF9-4191-8752-62497FCB2E3D}" type="slidenum">
              <a:rPr lang="en-US" smtClean="0"/>
              <a:t>18</a:t>
            </a:fld>
            <a:endParaRPr lang="en-US"/>
          </a:p>
        </p:txBody>
      </p:sp>
    </p:spTree>
    <p:extLst>
      <p:ext uri="{BB962C8B-B14F-4D97-AF65-F5344CB8AC3E}">
        <p14:creationId xmlns:p14="http://schemas.microsoft.com/office/powerpoint/2010/main" val="3958720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526202F-DEF9-4191-8752-62497FCB2E3D}" type="slidenum">
              <a:rPr lang="en-US" smtClean="0"/>
              <a:t>20</a:t>
            </a:fld>
            <a:endParaRPr lang="en-US"/>
          </a:p>
        </p:txBody>
      </p:sp>
    </p:spTree>
    <p:extLst>
      <p:ext uri="{BB962C8B-B14F-4D97-AF65-F5344CB8AC3E}">
        <p14:creationId xmlns:p14="http://schemas.microsoft.com/office/powerpoint/2010/main" val="797121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1526202F-DEF9-4191-8752-62497FCB2E3D}" type="slidenum">
              <a:rPr lang="en-US" smtClean="0"/>
              <a:t>21</a:t>
            </a:fld>
            <a:endParaRPr lang="en-US"/>
          </a:p>
        </p:txBody>
      </p:sp>
    </p:spTree>
    <p:extLst>
      <p:ext uri="{BB962C8B-B14F-4D97-AF65-F5344CB8AC3E}">
        <p14:creationId xmlns:p14="http://schemas.microsoft.com/office/powerpoint/2010/main" val="30398616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F8F8D-B997-450A-8797-F2A94C152A34}"/>
              </a:ext>
            </a:extLst>
          </p:cNvPr>
          <p:cNvSpPr>
            <a:spLocks noGrp="1"/>
          </p:cNvSpPr>
          <p:nvPr>
            <p:ph type="ctrTitle"/>
          </p:nvPr>
        </p:nvSpPr>
        <p:spPr>
          <a:xfrm>
            <a:off x="1524000" y="1755637"/>
            <a:ext cx="9144000" cy="1754326"/>
          </a:xfrm>
        </p:spPr>
        <p:txBody>
          <a:bodyPr anchor="b">
            <a:spAutoFit/>
          </a:bodyPr>
          <a:lstStyle>
            <a:lvl1pPr algn="ctr">
              <a:defRPr sz="6000">
                <a:solidFill>
                  <a:srgbClr val="202934"/>
                </a:solidFill>
              </a:defRPr>
            </a:lvl1pPr>
          </a:lstStyle>
          <a:p>
            <a:r>
              <a:rPr lang="en-US" dirty="0"/>
              <a:t>Click to edit Master title style</a:t>
            </a:r>
          </a:p>
        </p:txBody>
      </p:sp>
      <p:sp>
        <p:nvSpPr>
          <p:cNvPr id="3" name="Subtitle 2">
            <a:extLst>
              <a:ext uri="{FF2B5EF4-FFF2-40B4-BE49-F238E27FC236}">
                <a16:creationId xmlns:a16="http://schemas.microsoft.com/office/drawing/2014/main" id="{4F74DF0E-1E2F-46F4-B220-3BC6EF0E38C3}"/>
              </a:ext>
            </a:extLst>
          </p:cNvPr>
          <p:cNvSpPr>
            <a:spLocks noGrp="1"/>
          </p:cNvSpPr>
          <p:nvPr>
            <p:ph type="subTitle" idx="1"/>
          </p:nvPr>
        </p:nvSpPr>
        <p:spPr>
          <a:xfrm>
            <a:off x="1524000" y="3602038"/>
            <a:ext cx="9144000" cy="424732"/>
          </a:xfrm>
          <a:prstGeom prst="rect">
            <a:avLst/>
          </a:prstGeom>
        </p:spPr>
        <p:txBody>
          <a:bodyPr>
            <a:spAutoFit/>
          </a:bodyPr>
          <a:lstStyle>
            <a:lvl1pPr marL="0" indent="0" algn="ctr">
              <a:buNone/>
              <a:defRPr sz="2400">
                <a:solidFill>
                  <a:srgbClr val="202934"/>
                </a:solidFill>
                <a:latin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TextBox 4">
            <a:extLst>
              <a:ext uri="{FF2B5EF4-FFF2-40B4-BE49-F238E27FC236}">
                <a16:creationId xmlns:a16="http://schemas.microsoft.com/office/drawing/2014/main" id="{2580BAE5-DFF1-2E9A-004D-5EAF5B057BFD}"/>
              </a:ext>
            </a:extLst>
          </p:cNvPr>
          <p:cNvSpPr txBox="1"/>
          <p:nvPr userDrawn="1"/>
        </p:nvSpPr>
        <p:spPr>
          <a:xfrm>
            <a:off x="4338320" y="-20320"/>
            <a:ext cx="184731" cy="369332"/>
          </a:xfrm>
          <a:prstGeom prst="rect">
            <a:avLst/>
          </a:prstGeom>
          <a:noFill/>
        </p:spPr>
        <p:txBody>
          <a:bodyPr wrap="none" rtlCol="0">
            <a:spAutoFit/>
          </a:bodyPr>
          <a:lstStyle/>
          <a:p>
            <a:pPr algn="l"/>
            <a:endParaRPr lang="en-CH" dirty="0" err="1">
              <a:latin typeface="Avenir Next LT Pro" panose="020B0504020202020204" pitchFamily="34" charset="0"/>
            </a:endParaRPr>
          </a:p>
        </p:txBody>
      </p:sp>
    </p:spTree>
    <p:extLst>
      <p:ext uri="{BB962C8B-B14F-4D97-AF65-F5344CB8AC3E}">
        <p14:creationId xmlns:p14="http://schemas.microsoft.com/office/powerpoint/2010/main" val="2757524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59262C26-1ABD-A04D-952A-06B49CC00FB9}"/>
              </a:ext>
            </a:extLst>
          </p:cNvPr>
          <p:cNvSpPr>
            <a:spLocks noGrp="1"/>
          </p:cNvSpPr>
          <p:nvPr>
            <p:ph idx="1"/>
          </p:nvPr>
        </p:nvSpPr>
        <p:spPr>
          <a:xfrm>
            <a:off x="317118" y="791763"/>
            <a:ext cx="11514326" cy="1844608"/>
          </a:xfrm>
          <a:prstGeom prst="rect">
            <a:avLst/>
          </a:prstGeom>
        </p:spPr>
        <p:txBody>
          <a:bodyPr vert="horz" wrap="square" lIns="91440" tIns="45720" rIns="91440" bIns="45720" rtlCol="0">
            <a:spAutoFit/>
          </a:bodyPr>
          <a:lstStyle>
            <a:lvl1pPr>
              <a:defRPr>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a:extLst>
              <a:ext uri="{FF2B5EF4-FFF2-40B4-BE49-F238E27FC236}">
                <a16:creationId xmlns:a16="http://schemas.microsoft.com/office/drawing/2014/main" id="{4C76BCE8-9C3B-87D7-BAA1-4EAB986E14A2}"/>
              </a:ext>
            </a:extLst>
          </p:cNvPr>
          <p:cNvSpPr>
            <a:spLocks noGrp="1"/>
          </p:cNvSpPr>
          <p:nvPr>
            <p:ph type="title"/>
          </p:nvPr>
        </p:nvSpPr>
        <p:spPr>
          <a:xfrm>
            <a:off x="317118" y="147668"/>
            <a:ext cx="5778882" cy="480131"/>
          </a:xfrm>
          <a:prstGeom prst="rect">
            <a:avLst/>
          </a:prstGeom>
        </p:spPr>
        <p:txBody>
          <a:bodyPr vert="horz" wrap="square" lIns="91440" tIns="45720" rIns="91440" bIns="45720" rtlCol="0" anchor="ctr">
            <a:spAutoFit/>
          </a:bodyPr>
          <a:lstStyle/>
          <a:p>
            <a:r>
              <a:rPr lang="en-US" dirty="0"/>
              <a:t>Click to edit Master title style</a:t>
            </a:r>
          </a:p>
        </p:txBody>
      </p:sp>
    </p:spTree>
    <p:extLst>
      <p:ext uri="{BB962C8B-B14F-4D97-AF65-F5344CB8AC3E}">
        <p14:creationId xmlns:p14="http://schemas.microsoft.com/office/powerpoint/2010/main" val="252071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84A6B-3BE7-44A1-970C-F29FE7110D27}"/>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85254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6939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No graphic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3CD96-4E75-8D46-A94C-25A13CA119D3}"/>
              </a:ext>
            </a:extLst>
          </p:cNvPr>
          <p:cNvSpPr>
            <a:spLocks noGrp="1"/>
          </p:cNvSpPr>
          <p:nvPr>
            <p:ph type="title"/>
          </p:nvPr>
        </p:nvSpPr>
        <p:spPr/>
        <p:txBody>
          <a:bodyPr/>
          <a:lstStyle/>
          <a:p>
            <a:r>
              <a:rPr lang="en-GB" dirty="0"/>
              <a:t>Click to edit Master title style</a:t>
            </a:r>
            <a:endParaRPr lang="en-CH" dirty="0"/>
          </a:p>
        </p:txBody>
      </p:sp>
    </p:spTree>
    <p:extLst>
      <p:ext uri="{BB962C8B-B14F-4D97-AF65-F5344CB8AC3E}">
        <p14:creationId xmlns:p14="http://schemas.microsoft.com/office/powerpoint/2010/main" val="17436868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A768F3-C2CF-42A2-B880-B70C394A52E8}"/>
              </a:ext>
            </a:extLst>
          </p:cNvPr>
          <p:cNvSpPr>
            <a:spLocks noGrp="1"/>
          </p:cNvSpPr>
          <p:nvPr>
            <p:ph type="title"/>
          </p:nvPr>
        </p:nvSpPr>
        <p:spPr>
          <a:xfrm>
            <a:off x="317118" y="119969"/>
            <a:ext cx="6591682" cy="535531"/>
          </a:xfrm>
          <a:prstGeom prst="rect">
            <a:avLst/>
          </a:prstGeom>
        </p:spPr>
        <p:txBody>
          <a:bodyPr vert="horz" wrap="square" lIns="91440" tIns="45720" rIns="91440" bIns="45720" rtlCol="0" anchor="ctr">
            <a:spAutoFit/>
          </a:bodyPr>
          <a:lstStyle/>
          <a:p>
            <a:r>
              <a:rPr lang="en-US" dirty="0"/>
              <a:t>Click to edit Master title style</a:t>
            </a:r>
          </a:p>
        </p:txBody>
      </p:sp>
      <p:cxnSp>
        <p:nvCxnSpPr>
          <p:cNvPr id="15" name="Straight Connector 14">
            <a:extLst>
              <a:ext uri="{FF2B5EF4-FFF2-40B4-BE49-F238E27FC236}">
                <a16:creationId xmlns:a16="http://schemas.microsoft.com/office/drawing/2014/main" id="{06B9571B-100F-3444-AA30-B12D24C04094}"/>
              </a:ext>
            </a:extLst>
          </p:cNvPr>
          <p:cNvCxnSpPr>
            <a:cxnSpLocks/>
          </p:cNvCxnSpPr>
          <p:nvPr/>
        </p:nvCxnSpPr>
        <p:spPr>
          <a:xfrm flipV="1">
            <a:off x="-4774" y="6829601"/>
            <a:ext cx="2039953" cy="0"/>
          </a:xfrm>
          <a:prstGeom prst="line">
            <a:avLst/>
          </a:prstGeom>
          <a:ln w="76200">
            <a:solidFill>
              <a:srgbClr val="202934"/>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7CC40601-4BF9-E742-9284-53E41AB58030}"/>
              </a:ext>
            </a:extLst>
          </p:cNvPr>
          <p:cNvCxnSpPr>
            <a:cxnSpLocks/>
          </p:cNvCxnSpPr>
          <p:nvPr/>
        </p:nvCxnSpPr>
        <p:spPr>
          <a:xfrm flipV="1">
            <a:off x="2025635" y="6829601"/>
            <a:ext cx="2039953" cy="0"/>
          </a:xfrm>
          <a:prstGeom prst="line">
            <a:avLst/>
          </a:prstGeom>
          <a:ln w="762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AB5C82C-1956-2743-BB6C-B48CAD4C7170}"/>
              </a:ext>
            </a:extLst>
          </p:cNvPr>
          <p:cNvCxnSpPr>
            <a:cxnSpLocks/>
          </p:cNvCxnSpPr>
          <p:nvPr/>
        </p:nvCxnSpPr>
        <p:spPr>
          <a:xfrm flipV="1">
            <a:off x="4056045" y="6829601"/>
            <a:ext cx="2039953" cy="0"/>
          </a:xfrm>
          <a:prstGeom prst="line">
            <a:avLst/>
          </a:prstGeom>
          <a:ln w="76200">
            <a:solidFill>
              <a:srgbClr val="4EA4AD"/>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4A242F4-7F15-F740-A2C1-5CB9AE4CBED3}"/>
              </a:ext>
            </a:extLst>
          </p:cNvPr>
          <p:cNvCxnSpPr>
            <a:cxnSpLocks/>
          </p:cNvCxnSpPr>
          <p:nvPr/>
        </p:nvCxnSpPr>
        <p:spPr>
          <a:xfrm flipV="1">
            <a:off x="6086454" y="6829601"/>
            <a:ext cx="2039953" cy="0"/>
          </a:xfrm>
          <a:prstGeom prst="line">
            <a:avLst/>
          </a:prstGeom>
          <a:ln w="76200">
            <a:solidFill>
              <a:srgbClr val="202934"/>
            </a:solidFill>
          </a:ln>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E68ABE9F-2779-7A4C-87C3-2A01D7FE3226}"/>
              </a:ext>
            </a:extLst>
          </p:cNvPr>
          <p:cNvCxnSpPr>
            <a:cxnSpLocks/>
          </p:cNvCxnSpPr>
          <p:nvPr/>
        </p:nvCxnSpPr>
        <p:spPr>
          <a:xfrm flipV="1">
            <a:off x="8116864" y="6829601"/>
            <a:ext cx="2039953" cy="0"/>
          </a:xfrm>
          <a:prstGeom prst="line">
            <a:avLst/>
          </a:prstGeom>
          <a:ln w="762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DF176B8-512E-2745-BEDE-D57A13A4F2D8}"/>
              </a:ext>
            </a:extLst>
          </p:cNvPr>
          <p:cNvCxnSpPr>
            <a:cxnSpLocks/>
          </p:cNvCxnSpPr>
          <p:nvPr/>
        </p:nvCxnSpPr>
        <p:spPr>
          <a:xfrm flipV="1">
            <a:off x="10147274" y="6829601"/>
            <a:ext cx="2039953" cy="0"/>
          </a:xfrm>
          <a:prstGeom prst="line">
            <a:avLst/>
          </a:prstGeom>
          <a:ln w="76200">
            <a:solidFill>
              <a:srgbClr val="4EA4AD"/>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2507014-9A75-3C99-5559-02E42EBD6AFB}"/>
              </a:ext>
            </a:extLst>
          </p:cNvPr>
          <p:cNvCxnSpPr>
            <a:cxnSpLocks/>
          </p:cNvCxnSpPr>
          <p:nvPr/>
        </p:nvCxnSpPr>
        <p:spPr>
          <a:xfrm flipV="1">
            <a:off x="-4774" y="784"/>
            <a:ext cx="2039953" cy="0"/>
          </a:xfrm>
          <a:prstGeom prst="line">
            <a:avLst/>
          </a:prstGeom>
          <a:ln w="76200">
            <a:solidFill>
              <a:srgbClr val="202934"/>
            </a:solidFill>
          </a:ln>
        </p:spPr>
        <p:style>
          <a:lnRef idx="1">
            <a:schemeClr val="accent2"/>
          </a:lnRef>
          <a:fillRef idx="0">
            <a:schemeClr val="accent2"/>
          </a:fillRef>
          <a:effectRef idx="0">
            <a:schemeClr val="accent2"/>
          </a:effectRef>
          <a:fontRef idx="minor">
            <a:schemeClr val="tx1"/>
          </a:fontRef>
        </p:style>
      </p:cxnSp>
      <p:cxnSp>
        <p:nvCxnSpPr>
          <p:cNvPr id="31" name="Straight Connector 30">
            <a:extLst>
              <a:ext uri="{FF2B5EF4-FFF2-40B4-BE49-F238E27FC236}">
                <a16:creationId xmlns:a16="http://schemas.microsoft.com/office/drawing/2014/main" id="{033215B1-5BE8-FE09-B460-804BDD163609}"/>
              </a:ext>
            </a:extLst>
          </p:cNvPr>
          <p:cNvCxnSpPr>
            <a:cxnSpLocks/>
          </p:cNvCxnSpPr>
          <p:nvPr/>
        </p:nvCxnSpPr>
        <p:spPr>
          <a:xfrm flipV="1">
            <a:off x="2025635" y="784"/>
            <a:ext cx="2039953" cy="0"/>
          </a:xfrm>
          <a:prstGeom prst="line">
            <a:avLst/>
          </a:prstGeom>
          <a:ln w="762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DD77E3A-13B5-D1CD-05CF-A84564E09737}"/>
              </a:ext>
            </a:extLst>
          </p:cNvPr>
          <p:cNvCxnSpPr>
            <a:cxnSpLocks/>
          </p:cNvCxnSpPr>
          <p:nvPr/>
        </p:nvCxnSpPr>
        <p:spPr>
          <a:xfrm flipV="1">
            <a:off x="4056045" y="784"/>
            <a:ext cx="2039953" cy="0"/>
          </a:xfrm>
          <a:prstGeom prst="line">
            <a:avLst/>
          </a:prstGeom>
          <a:ln w="76200">
            <a:solidFill>
              <a:srgbClr val="4EA4AD"/>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FF7B34A-485E-2D67-FA20-7357025E9730}"/>
              </a:ext>
            </a:extLst>
          </p:cNvPr>
          <p:cNvCxnSpPr>
            <a:cxnSpLocks/>
          </p:cNvCxnSpPr>
          <p:nvPr/>
        </p:nvCxnSpPr>
        <p:spPr>
          <a:xfrm flipV="1">
            <a:off x="6086454" y="784"/>
            <a:ext cx="2039953" cy="0"/>
          </a:xfrm>
          <a:prstGeom prst="line">
            <a:avLst/>
          </a:prstGeom>
          <a:ln w="76200">
            <a:solidFill>
              <a:srgbClr val="202934"/>
            </a:solidFill>
          </a:ln>
        </p:spPr>
        <p:style>
          <a:lnRef idx="1">
            <a:schemeClr val="accent2"/>
          </a:lnRef>
          <a:fillRef idx="0">
            <a:schemeClr val="accent2"/>
          </a:fillRef>
          <a:effectRef idx="0">
            <a:schemeClr val="accent2"/>
          </a:effectRef>
          <a:fontRef idx="minor">
            <a:schemeClr val="tx1"/>
          </a:fontRef>
        </p:style>
      </p:cxnSp>
      <p:cxnSp>
        <p:nvCxnSpPr>
          <p:cNvPr id="34" name="Straight Connector 33">
            <a:extLst>
              <a:ext uri="{FF2B5EF4-FFF2-40B4-BE49-F238E27FC236}">
                <a16:creationId xmlns:a16="http://schemas.microsoft.com/office/drawing/2014/main" id="{7218D4BA-DB9A-944B-32E9-BD39D5730F6E}"/>
              </a:ext>
            </a:extLst>
          </p:cNvPr>
          <p:cNvCxnSpPr>
            <a:cxnSpLocks/>
          </p:cNvCxnSpPr>
          <p:nvPr/>
        </p:nvCxnSpPr>
        <p:spPr>
          <a:xfrm flipV="1">
            <a:off x="8116864" y="784"/>
            <a:ext cx="2039953" cy="0"/>
          </a:xfrm>
          <a:prstGeom prst="line">
            <a:avLst/>
          </a:prstGeom>
          <a:ln w="7620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7143A5E-DFBF-38A1-0B91-9F59441A4010}"/>
              </a:ext>
            </a:extLst>
          </p:cNvPr>
          <p:cNvCxnSpPr>
            <a:cxnSpLocks/>
          </p:cNvCxnSpPr>
          <p:nvPr/>
        </p:nvCxnSpPr>
        <p:spPr>
          <a:xfrm flipV="1">
            <a:off x="10147274" y="784"/>
            <a:ext cx="2039953" cy="0"/>
          </a:xfrm>
          <a:prstGeom prst="line">
            <a:avLst/>
          </a:prstGeom>
          <a:ln w="76200">
            <a:solidFill>
              <a:srgbClr val="4EA4A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4097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 id="2147483661" r:id="rId5"/>
  </p:sldLayoutIdLst>
  <p:txStyles>
    <p:title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02934"/>
          </a:solidFill>
          <a:latin typeface="Avenir Next LT Pro" panose="020B0504020202020204"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02934"/>
          </a:solidFill>
          <a:latin typeface="Avenir Next LT Pro" panose="020B0504020202020204"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02934"/>
          </a:solidFill>
          <a:latin typeface="Avenir Next LT Pro" panose="020B0504020202020204"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02934"/>
          </a:solidFill>
          <a:latin typeface="Avenir Next LT Pro" panose="020B0504020202020204"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02934"/>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sv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g"/></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jpeg"/><Relationship Id="rId12" Type="http://schemas.openxmlformats.org/officeDocument/2006/relationships/image" Target="../media/image36.sv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0.jpeg"/><Relationship Id="rId11" Type="http://schemas.openxmlformats.org/officeDocument/2006/relationships/image" Target="../media/image35.png"/><Relationship Id="rId5" Type="http://schemas.openxmlformats.org/officeDocument/2006/relationships/image" Target="../media/image29.png"/><Relationship Id="rId10" Type="http://schemas.openxmlformats.org/officeDocument/2006/relationships/image" Target="../media/image34.svg"/><Relationship Id="rId4" Type="http://schemas.openxmlformats.org/officeDocument/2006/relationships/image" Target="../media/image28.png"/><Relationship Id="rId9" Type="http://schemas.openxmlformats.org/officeDocument/2006/relationships/image" Target="../media/image33.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7.jpeg"/><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8.jp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3.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svg"/><Relationship Id="rId7" Type="http://schemas.openxmlformats.org/officeDocument/2006/relationships/image" Target="../media/image46.sv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svg"/><Relationship Id="rId4" Type="http://schemas.openxmlformats.org/officeDocument/2006/relationships/image" Target="../media/image43.png"/><Relationship Id="rId9" Type="http://schemas.openxmlformats.org/officeDocument/2006/relationships/image" Target="../media/image48.svg"/></Relationships>
</file>

<file path=ppt/slides/_rels/slide24.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svg"/><Relationship Id="rId7" Type="http://schemas.openxmlformats.org/officeDocument/2006/relationships/image" Target="../media/image46.svg"/><Relationship Id="rId2" Type="http://schemas.openxmlformats.org/officeDocument/2006/relationships/image" Target="../media/image41.png"/><Relationship Id="rId1" Type="http://schemas.openxmlformats.org/officeDocument/2006/relationships/slideLayout" Target="../slideLayouts/slideLayout2.xml"/><Relationship Id="rId6" Type="http://schemas.openxmlformats.org/officeDocument/2006/relationships/image" Target="../media/image45.png"/><Relationship Id="rId5" Type="http://schemas.openxmlformats.org/officeDocument/2006/relationships/image" Target="../media/image44.svg"/><Relationship Id="rId4" Type="http://schemas.openxmlformats.org/officeDocument/2006/relationships/image" Target="../media/image43.png"/><Relationship Id="rId9" Type="http://schemas.openxmlformats.org/officeDocument/2006/relationships/image" Target="../media/image48.sv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2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9.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40.png"/></Relationships>
</file>

<file path=ppt/slides/_rels/slide28.xml.rels><?xml version="1.0" encoding="UTF-8" standalone="yes"?>
<Relationships xmlns="http://schemas.openxmlformats.org/package/2006/relationships"><Relationship Id="rId3" Type="http://schemas.openxmlformats.org/officeDocument/2006/relationships/image" Target="../media/image50.jp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jpg"/></Relationships>
</file>

<file path=ppt/slides/_rels/slide29.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9.png"/><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40.png"/></Relationships>
</file>

<file path=ppt/slides/_rels/slide3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39.png"/><Relationship Id="rId1" Type="http://schemas.openxmlformats.org/officeDocument/2006/relationships/slideLayout" Target="../slideLayouts/slideLayout2.xml"/><Relationship Id="rId5" Type="http://schemas.microsoft.com/office/2007/relationships/hdphoto" Target="../media/hdphoto9.wdp"/><Relationship Id="rId4" Type="http://schemas.microsoft.com/office/2007/relationships/hdphoto" Target="../media/hdphoto8.wdp"/></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55.jpg"/><Relationship Id="rId2" Type="http://schemas.openxmlformats.org/officeDocument/2006/relationships/image" Target="../media/image54.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hyperlink" Target="https://openknowledge.worldbank.org/entities/publication/7617f89d-2276-413d-b0a7-e31e7527d6af?cid=pub_tt_wbpublications_en_ext" TargetMode="Externa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18D09-4907-114D-4D51-00E31E73D2CA}"/>
              </a:ext>
            </a:extLst>
          </p:cNvPr>
          <p:cNvSpPr>
            <a:spLocks noGrp="1"/>
          </p:cNvSpPr>
          <p:nvPr>
            <p:ph type="ctrTitle"/>
          </p:nvPr>
        </p:nvSpPr>
        <p:spPr>
          <a:xfrm>
            <a:off x="1369460" y="2117816"/>
            <a:ext cx="9144000" cy="1754326"/>
          </a:xfrm>
        </p:spPr>
        <p:txBody>
          <a:bodyPr/>
          <a:lstStyle/>
          <a:p>
            <a:r>
              <a:rPr lang="en-US" dirty="0">
                <a:solidFill>
                  <a:srgbClr val="417D86"/>
                </a:solidFill>
              </a:rPr>
              <a:t>Why data science? Why Python? Why now?</a:t>
            </a:r>
            <a:endParaRPr lang="en-CH" dirty="0">
              <a:solidFill>
                <a:srgbClr val="417D86"/>
              </a:solidFill>
            </a:endParaRPr>
          </a:p>
        </p:txBody>
      </p:sp>
      <p:pic>
        <p:nvPicPr>
          <p:cNvPr id="7" name="Picture 6" descr="Graphical user interface&#10;&#10;Description automatically generated with low confidence">
            <a:extLst>
              <a:ext uri="{FF2B5EF4-FFF2-40B4-BE49-F238E27FC236}">
                <a16:creationId xmlns:a16="http://schemas.microsoft.com/office/drawing/2014/main" id="{A3AA9721-1564-9AAC-FB6E-D6A093B0F5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4264" y="3868548"/>
            <a:ext cx="4250637" cy="2839293"/>
          </a:xfrm>
          <a:prstGeom prst="rect">
            <a:avLst/>
          </a:prstGeom>
        </p:spPr>
      </p:pic>
      <p:pic>
        <p:nvPicPr>
          <p:cNvPr id="10" name="Picture 9" descr="A logo with white text&#10;&#10;Description automatically generated">
            <a:extLst>
              <a:ext uri="{FF2B5EF4-FFF2-40B4-BE49-F238E27FC236}">
                <a16:creationId xmlns:a16="http://schemas.microsoft.com/office/drawing/2014/main" id="{65EE4653-EB05-EEF6-7AA0-91E3329B09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7082" y="154268"/>
            <a:ext cx="1905000" cy="1905000"/>
          </a:xfrm>
          <a:prstGeom prst="rect">
            <a:avLst/>
          </a:prstGeom>
        </p:spPr>
      </p:pic>
    </p:spTree>
    <p:extLst>
      <p:ext uri="{BB962C8B-B14F-4D97-AF65-F5344CB8AC3E}">
        <p14:creationId xmlns:p14="http://schemas.microsoft.com/office/powerpoint/2010/main" val="3774867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590865" cy="535531"/>
          </a:xfrm>
        </p:spPr>
        <p:txBody>
          <a:bodyPr/>
          <a:lstStyle/>
          <a:p>
            <a:r>
              <a:rPr lang="en-US" dirty="0"/>
              <a:t>The </a:t>
            </a:r>
            <a:r>
              <a:rPr lang="en-US" dirty="0">
                <a:solidFill>
                  <a:srgbClr val="4EA4AD"/>
                </a:solidFill>
              </a:rPr>
              <a:t>demand for data skills </a:t>
            </a:r>
            <a:r>
              <a:rPr lang="en-US" dirty="0"/>
              <a:t>has been growing</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E0A9A13-BC6D-8773-CCD5-5F99CCBC9CEC}"/>
              </a:ext>
            </a:extLst>
          </p:cNvPr>
          <p:cNvSpPr txBox="1"/>
          <p:nvPr/>
        </p:nvSpPr>
        <p:spPr>
          <a:xfrm>
            <a:off x="2711615" y="6294189"/>
            <a:ext cx="7343677" cy="261610"/>
          </a:xfrm>
          <a:prstGeom prst="rect">
            <a:avLst/>
          </a:prstGeom>
          <a:noFill/>
        </p:spPr>
        <p:txBody>
          <a:bodyPr wrap="none" rtlCol="0">
            <a:spAutoFit/>
          </a:bodyPr>
          <a:lstStyle/>
          <a:p>
            <a:pPr algn="l"/>
            <a:r>
              <a:rPr lang="en-US" sz="1100" dirty="0">
                <a:solidFill>
                  <a:schemeClr val="bg1">
                    <a:lumMod val="75000"/>
                  </a:schemeClr>
                </a:solidFill>
                <a:latin typeface="Calibri" panose="020F0502020204030204" pitchFamily="34" charset="0"/>
                <a:cs typeface="Calibri" panose="020F0502020204030204" pitchFamily="34" charset="0"/>
              </a:rPr>
              <a:t>https://</a:t>
            </a:r>
            <a:r>
              <a:rPr lang="en-US" sz="1100" dirty="0" err="1">
                <a:solidFill>
                  <a:schemeClr val="bg1">
                    <a:lumMod val="75000"/>
                  </a:schemeClr>
                </a:solidFill>
                <a:latin typeface="Calibri" panose="020F0502020204030204" pitchFamily="34" charset="0"/>
                <a:cs typeface="Calibri" panose="020F0502020204030204" pitchFamily="34" charset="0"/>
              </a:rPr>
              <a:t>medium.com</a:t>
            </a:r>
            <a:r>
              <a:rPr lang="en-US" sz="1100" dirty="0">
                <a:solidFill>
                  <a:schemeClr val="bg1">
                    <a:lumMod val="75000"/>
                  </a:schemeClr>
                </a:solidFill>
                <a:latin typeface="Calibri" panose="020F0502020204030204" pitchFamily="34" charset="0"/>
                <a:cs typeface="Calibri" panose="020F0502020204030204" pitchFamily="34" charset="0"/>
              </a:rPr>
              <a:t>/@</a:t>
            </a:r>
            <a:r>
              <a:rPr lang="en-US" sz="1100" dirty="0" err="1">
                <a:solidFill>
                  <a:schemeClr val="bg1">
                    <a:lumMod val="75000"/>
                  </a:schemeClr>
                </a:solidFill>
                <a:latin typeface="Calibri" panose="020F0502020204030204" pitchFamily="34" charset="0"/>
                <a:cs typeface="Calibri" panose="020F0502020204030204" pitchFamily="34" charset="0"/>
              </a:rPr>
              <a:t>dimitrilinde</a:t>
            </a:r>
            <a:r>
              <a:rPr lang="en-US" sz="1100" dirty="0">
                <a:solidFill>
                  <a:schemeClr val="bg1">
                    <a:lumMod val="75000"/>
                  </a:schemeClr>
                </a:solidFill>
                <a:latin typeface="Calibri" panose="020F0502020204030204" pitchFamily="34" charset="0"/>
                <a:cs typeface="Calibri" panose="020F0502020204030204" pitchFamily="34" charset="0"/>
              </a:rPr>
              <a:t>/scraping-and-classifying-indeed-job-postings-for-data-occupations-part-1-22c948860e61</a:t>
            </a:r>
          </a:p>
        </p:txBody>
      </p:sp>
      <p:pic>
        <p:nvPicPr>
          <p:cNvPr id="22" name="Picture 21" descr="A graph on a computer screen&#10;&#10;Description automatically generated">
            <a:extLst>
              <a:ext uri="{FF2B5EF4-FFF2-40B4-BE49-F238E27FC236}">
                <a16:creationId xmlns:a16="http://schemas.microsoft.com/office/drawing/2014/main" id="{CAC898BB-831B-B8F9-F1C3-24A2470F5B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1615" y="604071"/>
            <a:ext cx="5982804" cy="5336820"/>
          </a:xfrm>
          <a:prstGeom prst="rect">
            <a:avLst/>
          </a:prstGeom>
        </p:spPr>
      </p:pic>
    </p:spTree>
    <p:extLst>
      <p:ext uri="{BB962C8B-B14F-4D97-AF65-F5344CB8AC3E}">
        <p14:creationId xmlns:p14="http://schemas.microsoft.com/office/powerpoint/2010/main" val="4139631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590865" cy="535531"/>
          </a:xfrm>
        </p:spPr>
        <p:txBody>
          <a:bodyPr/>
          <a:lstStyle/>
          <a:p>
            <a:r>
              <a:rPr lang="en-US" dirty="0"/>
              <a:t>And will </a:t>
            </a:r>
            <a:r>
              <a:rPr lang="en-US" dirty="0">
                <a:solidFill>
                  <a:srgbClr val="4EA4AD"/>
                </a:solidFill>
              </a:rPr>
              <a:t>continue to grow</a:t>
            </a:r>
            <a:endParaRPr lang="en-CH" dirty="0">
              <a:solidFill>
                <a:srgbClr val="4EA4AD"/>
              </a:solidFill>
            </a:endParaRPr>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E0A9A13-BC6D-8773-CCD5-5F99CCBC9CEC}"/>
              </a:ext>
            </a:extLst>
          </p:cNvPr>
          <p:cNvSpPr txBox="1"/>
          <p:nvPr/>
        </p:nvSpPr>
        <p:spPr>
          <a:xfrm>
            <a:off x="4187691" y="6369450"/>
            <a:ext cx="3095719" cy="261610"/>
          </a:xfrm>
          <a:prstGeom prst="rect">
            <a:avLst/>
          </a:prstGeom>
          <a:noFill/>
        </p:spPr>
        <p:txBody>
          <a:bodyPr wrap="none" rtlCol="0">
            <a:spAutoFit/>
          </a:bodyPr>
          <a:lstStyle/>
          <a:p>
            <a:pPr algn="l"/>
            <a:r>
              <a:rPr lang="en-US" sz="1100" dirty="0">
                <a:solidFill>
                  <a:schemeClr val="bg1">
                    <a:lumMod val="75000"/>
                  </a:schemeClr>
                </a:solidFill>
                <a:latin typeface="Calibri" panose="020F0502020204030204" pitchFamily="34" charset="0"/>
                <a:cs typeface="Calibri" panose="020F0502020204030204" pitchFamily="34" charset="0"/>
              </a:rPr>
              <a:t>https://</a:t>
            </a:r>
            <a:r>
              <a:rPr lang="en-US" sz="1100" dirty="0" err="1">
                <a:solidFill>
                  <a:schemeClr val="bg1">
                    <a:lumMod val="75000"/>
                  </a:schemeClr>
                </a:solidFill>
                <a:latin typeface="Calibri" panose="020F0502020204030204" pitchFamily="34" charset="0"/>
                <a:cs typeface="Calibri" panose="020F0502020204030204" pitchFamily="34" charset="0"/>
              </a:rPr>
              <a:t>www.bls.gov</a:t>
            </a:r>
            <a:r>
              <a:rPr lang="en-US" sz="1100" dirty="0">
                <a:solidFill>
                  <a:schemeClr val="bg1">
                    <a:lumMod val="75000"/>
                  </a:schemeClr>
                </a:solidFill>
                <a:latin typeface="Calibri" panose="020F0502020204030204" pitchFamily="34" charset="0"/>
                <a:cs typeface="Calibri" panose="020F0502020204030204" pitchFamily="34" charset="0"/>
              </a:rPr>
              <a:t>/</a:t>
            </a:r>
            <a:r>
              <a:rPr lang="en-US" sz="1100" dirty="0" err="1">
                <a:solidFill>
                  <a:schemeClr val="bg1">
                    <a:lumMod val="75000"/>
                  </a:schemeClr>
                </a:solidFill>
                <a:latin typeface="Calibri" panose="020F0502020204030204" pitchFamily="34" charset="0"/>
                <a:cs typeface="Calibri" panose="020F0502020204030204" pitchFamily="34" charset="0"/>
              </a:rPr>
              <a:t>news.release</a:t>
            </a:r>
            <a:r>
              <a:rPr lang="en-US" sz="1100" dirty="0">
                <a:solidFill>
                  <a:schemeClr val="bg1">
                    <a:lumMod val="75000"/>
                  </a:schemeClr>
                </a:solidFill>
                <a:latin typeface="Calibri" panose="020F0502020204030204" pitchFamily="34" charset="0"/>
                <a:cs typeface="Calibri" panose="020F0502020204030204" pitchFamily="34" charset="0"/>
              </a:rPr>
              <a:t>/pdf/</a:t>
            </a:r>
            <a:r>
              <a:rPr lang="en-US" sz="1100" dirty="0" err="1">
                <a:solidFill>
                  <a:schemeClr val="bg1">
                    <a:lumMod val="75000"/>
                  </a:schemeClr>
                </a:solidFill>
                <a:latin typeface="Calibri" panose="020F0502020204030204" pitchFamily="34" charset="0"/>
                <a:cs typeface="Calibri" panose="020F0502020204030204" pitchFamily="34" charset="0"/>
              </a:rPr>
              <a:t>ecopro.pdf</a:t>
            </a:r>
            <a:endParaRPr lang="en-US" sz="1100" dirty="0">
              <a:solidFill>
                <a:schemeClr val="bg1">
                  <a:lumMod val="75000"/>
                </a:schemeClr>
              </a:solidFill>
              <a:latin typeface="Calibri" panose="020F0502020204030204" pitchFamily="34" charset="0"/>
              <a:cs typeface="Calibri" panose="020F0502020204030204" pitchFamily="34" charset="0"/>
            </a:endParaRPr>
          </a:p>
        </p:txBody>
      </p:sp>
      <p:pic>
        <p:nvPicPr>
          <p:cNvPr id="2" name="Picture 1" descr="A graph of employment growth&#10;&#10;Description automatically generated with medium confidence">
            <a:extLst>
              <a:ext uri="{FF2B5EF4-FFF2-40B4-BE49-F238E27FC236}">
                <a16:creationId xmlns:a16="http://schemas.microsoft.com/office/drawing/2014/main" id="{5481FFCB-4DA9-B02D-AE3B-C086E71BE77C}"/>
              </a:ext>
            </a:extLst>
          </p:cNvPr>
          <p:cNvPicPr>
            <a:picLocks noChangeAspect="1"/>
          </p:cNvPicPr>
          <p:nvPr/>
        </p:nvPicPr>
        <p:blipFill>
          <a:blip r:embed="rId2">
            <a:extLst>
              <a:ext uri="{28A0092B-C50C-407E-A947-70E740481C1C}">
                <a14:useLocalDpi xmlns:a14="http://schemas.microsoft.com/office/drawing/2010/main" val="0"/>
              </a:ext>
            </a:extLst>
          </a:blip>
          <a:srcRect t="8019" r="38194"/>
          <a:stretch/>
        </p:blipFill>
        <p:spPr>
          <a:xfrm>
            <a:off x="1023878" y="1443038"/>
            <a:ext cx="5476936" cy="4677438"/>
          </a:xfrm>
          <a:prstGeom prst="rect">
            <a:avLst/>
          </a:prstGeom>
        </p:spPr>
      </p:pic>
      <p:pic>
        <p:nvPicPr>
          <p:cNvPr id="6" name="Picture 5" descr="A graph of employment growth&#10;&#10;Description automatically generated with medium confidence">
            <a:extLst>
              <a:ext uri="{FF2B5EF4-FFF2-40B4-BE49-F238E27FC236}">
                <a16:creationId xmlns:a16="http://schemas.microsoft.com/office/drawing/2014/main" id="{E636A52D-F080-6708-AB31-410B5FEA16B1}"/>
              </a:ext>
            </a:extLst>
          </p:cNvPr>
          <p:cNvPicPr>
            <a:picLocks noChangeAspect="1"/>
          </p:cNvPicPr>
          <p:nvPr/>
        </p:nvPicPr>
        <p:blipFill>
          <a:blip r:embed="rId2">
            <a:extLst>
              <a:ext uri="{28A0092B-C50C-407E-A947-70E740481C1C}">
                <a14:useLocalDpi xmlns:a14="http://schemas.microsoft.com/office/drawing/2010/main" val="0"/>
              </a:ext>
            </a:extLst>
          </a:blip>
          <a:srcRect l="1" t="-559" r="-510" b="90028"/>
          <a:stretch/>
        </p:blipFill>
        <p:spPr>
          <a:xfrm>
            <a:off x="1282215" y="844931"/>
            <a:ext cx="8906670" cy="535532"/>
          </a:xfrm>
          <a:prstGeom prst="rect">
            <a:avLst/>
          </a:prstGeom>
        </p:spPr>
      </p:pic>
    </p:spTree>
    <p:extLst>
      <p:ext uri="{BB962C8B-B14F-4D97-AF65-F5344CB8AC3E}">
        <p14:creationId xmlns:p14="http://schemas.microsoft.com/office/powerpoint/2010/main" val="1753942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590865" cy="535531"/>
          </a:xfrm>
        </p:spPr>
        <p:txBody>
          <a:bodyPr/>
          <a:lstStyle/>
          <a:p>
            <a:r>
              <a:rPr lang="en-US" dirty="0"/>
              <a:t>And will </a:t>
            </a:r>
            <a:r>
              <a:rPr lang="en-US" dirty="0">
                <a:solidFill>
                  <a:srgbClr val="4EA4AD"/>
                </a:solidFill>
              </a:rPr>
              <a:t>continue to grow</a:t>
            </a:r>
            <a:endParaRPr lang="en-CH" dirty="0">
              <a:solidFill>
                <a:srgbClr val="4EA4AD"/>
              </a:solidFill>
            </a:endParaRPr>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E0A9A13-BC6D-8773-CCD5-5F99CCBC9CEC}"/>
              </a:ext>
            </a:extLst>
          </p:cNvPr>
          <p:cNvSpPr txBox="1"/>
          <p:nvPr/>
        </p:nvSpPr>
        <p:spPr>
          <a:xfrm>
            <a:off x="4187691" y="6369450"/>
            <a:ext cx="3095719" cy="261610"/>
          </a:xfrm>
          <a:prstGeom prst="rect">
            <a:avLst/>
          </a:prstGeom>
          <a:noFill/>
        </p:spPr>
        <p:txBody>
          <a:bodyPr wrap="none" rtlCol="0">
            <a:spAutoFit/>
          </a:bodyPr>
          <a:lstStyle/>
          <a:p>
            <a:pPr algn="l"/>
            <a:r>
              <a:rPr lang="en-US" sz="1100" dirty="0">
                <a:solidFill>
                  <a:schemeClr val="bg1">
                    <a:lumMod val="75000"/>
                  </a:schemeClr>
                </a:solidFill>
                <a:latin typeface="Calibri" panose="020F0502020204030204" pitchFamily="34" charset="0"/>
                <a:cs typeface="Calibri" panose="020F0502020204030204" pitchFamily="34" charset="0"/>
              </a:rPr>
              <a:t>https://</a:t>
            </a:r>
            <a:r>
              <a:rPr lang="en-US" sz="1100" dirty="0" err="1">
                <a:solidFill>
                  <a:schemeClr val="bg1">
                    <a:lumMod val="75000"/>
                  </a:schemeClr>
                </a:solidFill>
                <a:latin typeface="Calibri" panose="020F0502020204030204" pitchFamily="34" charset="0"/>
                <a:cs typeface="Calibri" panose="020F0502020204030204" pitchFamily="34" charset="0"/>
              </a:rPr>
              <a:t>www.bls.gov</a:t>
            </a:r>
            <a:r>
              <a:rPr lang="en-US" sz="1100" dirty="0">
                <a:solidFill>
                  <a:schemeClr val="bg1">
                    <a:lumMod val="75000"/>
                  </a:schemeClr>
                </a:solidFill>
                <a:latin typeface="Calibri" panose="020F0502020204030204" pitchFamily="34" charset="0"/>
                <a:cs typeface="Calibri" panose="020F0502020204030204" pitchFamily="34" charset="0"/>
              </a:rPr>
              <a:t>/</a:t>
            </a:r>
            <a:r>
              <a:rPr lang="en-US" sz="1100" dirty="0" err="1">
                <a:solidFill>
                  <a:schemeClr val="bg1">
                    <a:lumMod val="75000"/>
                  </a:schemeClr>
                </a:solidFill>
                <a:latin typeface="Calibri" panose="020F0502020204030204" pitchFamily="34" charset="0"/>
                <a:cs typeface="Calibri" panose="020F0502020204030204" pitchFamily="34" charset="0"/>
              </a:rPr>
              <a:t>news.release</a:t>
            </a:r>
            <a:r>
              <a:rPr lang="en-US" sz="1100" dirty="0">
                <a:solidFill>
                  <a:schemeClr val="bg1">
                    <a:lumMod val="75000"/>
                  </a:schemeClr>
                </a:solidFill>
                <a:latin typeface="Calibri" panose="020F0502020204030204" pitchFamily="34" charset="0"/>
                <a:cs typeface="Calibri" panose="020F0502020204030204" pitchFamily="34" charset="0"/>
              </a:rPr>
              <a:t>/pdf/</a:t>
            </a:r>
            <a:r>
              <a:rPr lang="en-US" sz="1100" dirty="0" err="1">
                <a:solidFill>
                  <a:schemeClr val="bg1">
                    <a:lumMod val="75000"/>
                  </a:schemeClr>
                </a:solidFill>
                <a:latin typeface="Calibri" panose="020F0502020204030204" pitchFamily="34" charset="0"/>
                <a:cs typeface="Calibri" panose="020F0502020204030204" pitchFamily="34" charset="0"/>
              </a:rPr>
              <a:t>ecopro.pdf</a:t>
            </a:r>
            <a:endParaRPr lang="en-US" sz="1100" dirty="0">
              <a:solidFill>
                <a:schemeClr val="bg1">
                  <a:lumMod val="75000"/>
                </a:schemeClr>
              </a:solidFill>
              <a:latin typeface="Calibri" panose="020F0502020204030204" pitchFamily="34" charset="0"/>
              <a:cs typeface="Calibri" panose="020F0502020204030204" pitchFamily="34" charset="0"/>
            </a:endParaRPr>
          </a:p>
        </p:txBody>
      </p:sp>
      <p:pic>
        <p:nvPicPr>
          <p:cNvPr id="2" name="Picture 1" descr="A graph of employment growth&#10;&#10;Description automatically generated with medium confidence">
            <a:extLst>
              <a:ext uri="{FF2B5EF4-FFF2-40B4-BE49-F238E27FC236}">
                <a16:creationId xmlns:a16="http://schemas.microsoft.com/office/drawing/2014/main" id="{5481FFCB-4DA9-B02D-AE3B-C086E71BE77C}"/>
              </a:ext>
            </a:extLst>
          </p:cNvPr>
          <p:cNvPicPr>
            <a:picLocks noChangeAspect="1"/>
          </p:cNvPicPr>
          <p:nvPr/>
        </p:nvPicPr>
        <p:blipFill>
          <a:blip r:embed="rId2">
            <a:extLst>
              <a:ext uri="{28A0092B-C50C-407E-A947-70E740481C1C}">
                <a14:useLocalDpi xmlns:a14="http://schemas.microsoft.com/office/drawing/2010/main" val="0"/>
              </a:ext>
            </a:extLst>
          </a:blip>
          <a:srcRect l="1" t="8019" r="787"/>
          <a:stretch/>
        </p:blipFill>
        <p:spPr>
          <a:xfrm>
            <a:off x="1023877" y="1443038"/>
            <a:ext cx="8791635" cy="4677438"/>
          </a:xfrm>
          <a:prstGeom prst="rect">
            <a:avLst/>
          </a:prstGeom>
        </p:spPr>
      </p:pic>
      <p:pic>
        <p:nvPicPr>
          <p:cNvPr id="6" name="Picture 5" descr="A graph of employment growth&#10;&#10;Description automatically generated with medium confidence">
            <a:extLst>
              <a:ext uri="{FF2B5EF4-FFF2-40B4-BE49-F238E27FC236}">
                <a16:creationId xmlns:a16="http://schemas.microsoft.com/office/drawing/2014/main" id="{E636A52D-F080-6708-AB31-410B5FEA16B1}"/>
              </a:ext>
            </a:extLst>
          </p:cNvPr>
          <p:cNvPicPr>
            <a:picLocks noChangeAspect="1"/>
          </p:cNvPicPr>
          <p:nvPr/>
        </p:nvPicPr>
        <p:blipFill>
          <a:blip r:embed="rId2">
            <a:extLst>
              <a:ext uri="{28A0092B-C50C-407E-A947-70E740481C1C}">
                <a14:useLocalDpi xmlns:a14="http://schemas.microsoft.com/office/drawing/2010/main" val="0"/>
              </a:ext>
            </a:extLst>
          </a:blip>
          <a:srcRect l="1" t="-559" r="-510" b="90028"/>
          <a:stretch/>
        </p:blipFill>
        <p:spPr>
          <a:xfrm>
            <a:off x="1282215" y="844931"/>
            <a:ext cx="8906670" cy="535532"/>
          </a:xfrm>
          <a:prstGeom prst="rect">
            <a:avLst/>
          </a:prstGeom>
        </p:spPr>
      </p:pic>
    </p:spTree>
    <p:extLst>
      <p:ext uri="{BB962C8B-B14F-4D97-AF65-F5344CB8AC3E}">
        <p14:creationId xmlns:p14="http://schemas.microsoft.com/office/powerpoint/2010/main" val="4062340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graph of employment growth&#10;&#10;Description automatically generated with medium confidence">
            <a:extLst>
              <a:ext uri="{FF2B5EF4-FFF2-40B4-BE49-F238E27FC236}">
                <a16:creationId xmlns:a16="http://schemas.microsoft.com/office/drawing/2014/main" id="{4A98D4B1-420F-EB49-200D-3C93FF613102}"/>
              </a:ext>
            </a:extLst>
          </p:cNvPr>
          <p:cNvPicPr>
            <a:picLocks noChangeAspect="1"/>
          </p:cNvPicPr>
          <p:nvPr/>
        </p:nvPicPr>
        <p:blipFill>
          <a:blip r:embed="rId2">
            <a:extLst>
              <a:ext uri="{28A0092B-C50C-407E-A947-70E740481C1C}">
                <a14:useLocalDpi xmlns:a14="http://schemas.microsoft.com/office/drawing/2010/main" val="0"/>
              </a:ext>
            </a:extLst>
          </a:blip>
          <a:srcRect l="1" t="8019" r="787"/>
          <a:stretch/>
        </p:blipFill>
        <p:spPr>
          <a:xfrm>
            <a:off x="1023877" y="1443038"/>
            <a:ext cx="8791635" cy="4677438"/>
          </a:xfrm>
          <a:prstGeom prst="rect">
            <a:avLst/>
          </a:prstGeom>
        </p:spPr>
      </p:pic>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590865" cy="535531"/>
          </a:xfrm>
        </p:spPr>
        <p:txBody>
          <a:bodyPr/>
          <a:lstStyle/>
          <a:p>
            <a:r>
              <a:rPr lang="en-US" dirty="0"/>
              <a:t>The data science field is </a:t>
            </a:r>
            <a:r>
              <a:rPr lang="en-US" dirty="0">
                <a:solidFill>
                  <a:srgbClr val="4EA4AD"/>
                </a:solidFill>
              </a:rPr>
              <a:t>uniquely</a:t>
            </a:r>
            <a:r>
              <a:rPr lang="en-US" dirty="0"/>
              <a:t> attractive</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E0A9A13-BC6D-8773-CCD5-5F99CCBC9CEC}"/>
              </a:ext>
            </a:extLst>
          </p:cNvPr>
          <p:cNvSpPr txBox="1"/>
          <p:nvPr/>
        </p:nvSpPr>
        <p:spPr>
          <a:xfrm>
            <a:off x="4187691" y="6369450"/>
            <a:ext cx="3095719" cy="261610"/>
          </a:xfrm>
          <a:prstGeom prst="rect">
            <a:avLst/>
          </a:prstGeom>
          <a:noFill/>
        </p:spPr>
        <p:txBody>
          <a:bodyPr wrap="none" rtlCol="0">
            <a:spAutoFit/>
          </a:bodyPr>
          <a:lstStyle/>
          <a:p>
            <a:pPr algn="l"/>
            <a:r>
              <a:rPr lang="en-US" sz="1100" dirty="0">
                <a:solidFill>
                  <a:schemeClr val="bg1">
                    <a:lumMod val="75000"/>
                  </a:schemeClr>
                </a:solidFill>
                <a:latin typeface="Calibri" panose="020F0502020204030204" pitchFamily="34" charset="0"/>
                <a:cs typeface="Calibri" panose="020F0502020204030204" pitchFamily="34" charset="0"/>
              </a:rPr>
              <a:t>https://</a:t>
            </a:r>
            <a:r>
              <a:rPr lang="en-US" sz="1100" dirty="0" err="1">
                <a:solidFill>
                  <a:schemeClr val="bg1">
                    <a:lumMod val="75000"/>
                  </a:schemeClr>
                </a:solidFill>
                <a:latin typeface="Calibri" panose="020F0502020204030204" pitchFamily="34" charset="0"/>
                <a:cs typeface="Calibri" panose="020F0502020204030204" pitchFamily="34" charset="0"/>
              </a:rPr>
              <a:t>www.bls.gov</a:t>
            </a:r>
            <a:r>
              <a:rPr lang="en-US" sz="1100" dirty="0">
                <a:solidFill>
                  <a:schemeClr val="bg1">
                    <a:lumMod val="75000"/>
                  </a:schemeClr>
                </a:solidFill>
                <a:latin typeface="Calibri" panose="020F0502020204030204" pitchFamily="34" charset="0"/>
                <a:cs typeface="Calibri" panose="020F0502020204030204" pitchFamily="34" charset="0"/>
              </a:rPr>
              <a:t>/</a:t>
            </a:r>
            <a:r>
              <a:rPr lang="en-US" sz="1100" dirty="0" err="1">
                <a:solidFill>
                  <a:schemeClr val="bg1">
                    <a:lumMod val="75000"/>
                  </a:schemeClr>
                </a:solidFill>
                <a:latin typeface="Calibri" panose="020F0502020204030204" pitchFamily="34" charset="0"/>
                <a:cs typeface="Calibri" panose="020F0502020204030204" pitchFamily="34" charset="0"/>
              </a:rPr>
              <a:t>news.release</a:t>
            </a:r>
            <a:r>
              <a:rPr lang="en-US" sz="1100" dirty="0">
                <a:solidFill>
                  <a:schemeClr val="bg1">
                    <a:lumMod val="75000"/>
                  </a:schemeClr>
                </a:solidFill>
                <a:latin typeface="Calibri" panose="020F0502020204030204" pitchFamily="34" charset="0"/>
                <a:cs typeface="Calibri" panose="020F0502020204030204" pitchFamily="34" charset="0"/>
              </a:rPr>
              <a:t>/pdf/</a:t>
            </a:r>
            <a:r>
              <a:rPr lang="en-US" sz="1100" dirty="0" err="1">
                <a:solidFill>
                  <a:schemeClr val="bg1">
                    <a:lumMod val="75000"/>
                  </a:schemeClr>
                </a:solidFill>
                <a:latin typeface="Calibri" panose="020F0502020204030204" pitchFamily="34" charset="0"/>
                <a:cs typeface="Calibri" panose="020F0502020204030204" pitchFamily="34" charset="0"/>
              </a:rPr>
              <a:t>ecopro.pdf</a:t>
            </a:r>
            <a:endParaRPr lang="en-US" sz="1100" dirty="0">
              <a:solidFill>
                <a:schemeClr val="bg1">
                  <a:lumMod val="75000"/>
                </a:schemeClr>
              </a:solidFill>
              <a:latin typeface="Calibri" panose="020F0502020204030204" pitchFamily="34" charset="0"/>
              <a:cs typeface="Calibri" panose="020F0502020204030204" pitchFamily="34" charset="0"/>
            </a:endParaRPr>
          </a:p>
        </p:txBody>
      </p:sp>
      <p:sp>
        <p:nvSpPr>
          <p:cNvPr id="13" name="Rounded Rectangle 12">
            <a:extLst>
              <a:ext uri="{FF2B5EF4-FFF2-40B4-BE49-F238E27FC236}">
                <a16:creationId xmlns:a16="http://schemas.microsoft.com/office/drawing/2014/main" id="{9F0E99EC-5E72-3550-A681-07AC6C7647D2}"/>
              </a:ext>
            </a:extLst>
          </p:cNvPr>
          <p:cNvSpPr/>
          <p:nvPr/>
        </p:nvSpPr>
        <p:spPr>
          <a:xfrm>
            <a:off x="6488936" y="1542361"/>
            <a:ext cx="5519450" cy="4737253"/>
          </a:xfrm>
          <a:prstGeom prst="roundRect">
            <a:avLst>
              <a:gd name="adj" fmla="val 666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4" name="Picture 13" descr="A person sitting at a desk with a computer&#10;&#10;Description automatically generated">
            <a:extLst>
              <a:ext uri="{FF2B5EF4-FFF2-40B4-BE49-F238E27FC236}">
                <a16:creationId xmlns:a16="http://schemas.microsoft.com/office/drawing/2014/main" id="{1E1C2204-6EC6-7C25-A5B5-4D12CBF6A5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6323" y="3068808"/>
            <a:ext cx="872019" cy="769429"/>
          </a:xfrm>
          <a:prstGeom prst="rect">
            <a:avLst/>
          </a:prstGeom>
        </p:spPr>
      </p:pic>
      <p:pic>
        <p:nvPicPr>
          <p:cNvPr id="15" name="Graphic 14">
            <a:extLst>
              <a:ext uri="{FF2B5EF4-FFF2-40B4-BE49-F238E27FC236}">
                <a16:creationId xmlns:a16="http://schemas.microsoft.com/office/drawing/2014/main" id="{CFE92CB8-1E0B-FCEF-F210-B8078D3080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078211" y="4336162"/>
            <a:ext cx="810131" cy="810131"/>
          </a:xfrm>
          <a:prstGeom prst="rect">
            <a:avLst/>
          </a:prstGeom>
        </p:spPr>
      </p:pic>
      <p:sp>
        <p:nvSpPr>
          <p:cNvPr id="16" name="TextBox 15">
            <a:extLst>
              <a:ext uri="{FF2B5EF4-FFF2-40B4-BE49-F238E27FC236}">
                <a16:creationId xmlns:a16="http://schemas.microsoft.com/office/drawing/2014/main" id="{B682C452-3C31-8F86-D9B5-E6AD81017167}"/>
              </a:ext>
            </a:extLst>
          </p:cNvPr>
          <p:cNvSpPr txBox="1"/>
          <p:nvPr/>
        </p:nvSpPr>
        <p:spPr>
          <a:xfrm>
            <a:off x="6891723" y="3846875"/>
            <a:ext cx="5300277" cy="400110"/>
          </a:xfrm>
          <a:prstGeom prst="rect">
            <a:avLst/>
          </a:prstGeom>
          <a:noFill/>
        </p:spPr>
        <p:txBody>
          <a:bodyPr wrap="square" rtlCol="0">
            <a:spAutoFit/>
          </a:bodyPr>
          <a:lstStyle/>
          <a:p>
            <a:pPr algn="l"/>
            <a:r>
              <a:rPr lang="en-US" sz="2000" dirty="0">
                <a:solidFill>
                  <a:srgbClr val="202934"/>
                </a:solidFill>
                <a:latin typeface="Calibri" panose="020F0502020204030204" pitchFamily="34" charset="0"/>
                <a:cs typeface="Calibri" panose="020F0502020204030204" pitchFamily="34" charset="0"/>
              </a:rPr>
              <a:t>- Can be learned online, from home</a:t>
            </a:r>
          </a:p>
        </p:txBody>
      </p:sp>
      <p:sp>
        <p:nvSpPr>
          <p:cNvPr id="17" name="TextBox 16">
            <a:extLst>
              <a:ext uri="{FF2B5EF4-FFF2-40B4-BE49-F238E27FC236}">
                <a16:creationId xmlns:a16="http://schemas.microsoft.com/office/drawing/2014/main" id="{E5C84809-6C55-75BB-7469-2167A73F9CDD}"/>
              </a:ext>
            </a:extLst>
          </p:cNvPr>
          <p:cNvSpPr txBox="1"/>
          <p:nvPr/>
        </p:nvSpPr>
        <p:spPr>
          <a:xfrm>
            <a:off x="6783694" y="5195212"/>
            <a:ext cx="5300277" cy="400110"/>
          </a:xfrm>
          <a:prstGeom prst="rect">
            <a:avLst/>
          </a:prstGeom>
          <a:noFill/>
        </p:spPr>
        <p:txBody>
          <a:bodyPr wrap="square" rtlCol="0">
            <a:spAutoFit/>
          </a:bodyPr>
          <a:lstStyle/>
          <a:p>
            <a:pPr algn="l"/>
            <a:r>
              <a:rPr lang="en-US" sz="2000" dirty="0">
                <a:solidFill>
                  <a:srgbClr val="202934"/>
                </a:solidFill>
                <a:latin typeface="Calibri" panose="020F0502020204030204" pitchFamily="34" charset="0"/>
                <a:cs typeface="Calibri" panose="020F0502020204030204" pitchFamily="34" charset="0"/>
              </a:rPr>
              <a:t>- Remote work friendly: globally accessible jobs</a:t>
            </a:r>
          </a:p>
        </p:txBody>
      </p:sp>
      <p:sp>
        <p:nvSpPr>
          <p:cNvPr id="18" name="TextBox 17">
            <a:extLst>
              <a:ext uri="{FF2B5EF4-FFF2-40B4-BE49-F238E27FC236}">
                <a16:creationId xmlns:a16="http://schemas.microsoft.com/office/drawing/2014/main" id="{1715ACB0-5F6B-1B4A-9199-787EA5F51C5B}"/>
              </a:ext>
            </a:extLst>
          </p:cNvPr>
          <p:cNvSpPr txBox="1"/>
          <p:nvPr/>
        </p:nvSpPr>
        <p:spPr>
          <a:xfrm>
            <a:off x="6852675" y="2501486"/>
            <a:ext cx="5300277" cy="400110"/>
          </a:xfrm>
          <a:prstGeom prst="rect">
            <a:avLst/>
          </a:prstGeom>
          <a:noFill/>
        </p:spPr>
        <p:txBody>
          <a:bodyPr wrap="square" rtlCol="0">
            <a:spAutoFit/>
          </a:bodyPr>
          <a:lstStyle/>
          <a:p>
            <a:pPr algn="l"/>
            <a:r>
              <a:rPr lang="en-US" sz="2000" dirty="0">
                <a:solidFill>
                  <a:srgbClr val="202934"/>
                </a:solidFill>
                <a:latin typeface="Calibri" panose="020F0502020204030204" pitchFamily="34" charset="0"/>
                <a:cs typeface="Calibri" panose="020F0502020204030204" pitchFamily="34" charset="0"/>
              </a:rPr>
              <a:t>- Does not need formal degree. Project is proof</a:t>
            </a:r>
          </a:p>
        </p:txBody>
      </p:sp>
      <p:pic>
        <p:nvPicPr>
          <p:cNvPr id="19" name="Picture 18" descr="A green square with a yellow circle with a yellow circle with a symbol of a graduation cap&#10;&#10;Description automatically generated">
            <a:extLst>
              <a:ext uri="{FF2B5EF4-FFF2-40B4-BE49-F238E27FC236}">
                <a16:creationId xmlns:a16="http://schemas.microsoft.com/office/drawing/2014/main" id="{CFBF48D1-4A17-5A8C-98AE-1A1DC876787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1009" y="1758504"/>
            <a:ext cx="820607" cy="820607"/>
          </a:xfrm>
          <a:prstGeom prst="rect">
            <a:avLst/>
          </a:prstGeom>
        </p:spPr>
      </p:pic>
      <p:sp>
        <p:nvSpPr>
          <p:cNvPr id="20" name="Rounded Rectangle 19">
            <a:extLst>
              <a:ext uri="{FF2B5EF4-FFF2-40B4-BE49-F238E27FC236}">
                <a16:creationId xmlns:a16="http://schemas.microsoft.com/office/drawing/2014/main" id="{2268CCF8-E94D-5093-5882-5275A4126EBB}"/>
              </a:ext>
            </a:extLst>
          </p:cNvPr>
          <p:cNvSpPr/>
          <p:nvPr/>
        </p:nvSpPr>
        <p:spPr>
          <a:xfrm>
            <a:off x="2812026" y="2823001"/>
            <a:ext cx="3048000" cy="393290"/>
          </a:xfrm>
          <a:prstGeom prst="roundRect">
            <a:avLst/>
          </a:prstGeom>
          <a:noFill/>
          <a:ln w="28575">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graph of employment growth&#10;&#10;Description automatically generated with medium confidence">
            <a:extLst>
              <a:ext uri="{FF2B5EF4-FFF2-40B4-BE49-F238E27FC236}">
                <a16:creationId xmlns:a16="http://schemas.microsoft.com/office/drawing/2014/main" id="{B1CBEE85-E1B2-F7A8-63EA-9D9A7BCC489D}"/>
              </a:ext>
            </a:extLst>
          </p:cNvPr>
          <p:cNvPicPr>
            <a:picLocks noChangeAspect="1"/>
          </p:cNvPicPr>
          <p:nvPr/>
        </p:nvPicPr>
        <p:blipFill>
          <a:blip r:embed="rId2">
            <a:extLst>
              <a:ext uri="{28A0092B-C50C-407E-A947-70E740481C1C}">
                <a14:useLocalDpi xmlns:a14="http://schemas.microsoft.com/office/drawing/2010/main" val="0"/>
              </a:ext>
            </a:extLst>
          </a:blip>
          <a:srcRect l="1" t="-559" r="-510" b="90028"/>
          <a:stretch/>
        </p:blipFill>
        <p:spPr>
          <a:xfrm>
            <a:off x="1282215" y="844931"/>
            <a:ext cx="8906670" cy="535532"/>
          </a:xfrm>
          <a:prstGeom prst="rect">
            <a:avLst/>
          </a:prstGeom>
        </p:spPr>
      </p:pic>
    </p:spTree>
    <p:extLst>
      <p:ext uri="{BB962C8B-B14F-4D97-AF65-F5344CB8AC3E}">
        <p14:creationId xmlns:p14="http://schemas.microsoft.com/office/powerpoint/2010/main" val="2421258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738892" cy="535531"/>
          </a:xfrm>
        </p:spPr>
        <p:txBody>
          <a:bodyPr/>
          <a:lstStyle/>
          <a:p>
            <a:r>
              <a:rPr lang="en-US" dirty="0"/>
              <a:t>“Data scientist/analyst” roles </a:t>
            </a:r>
            <a:r>
              <a:rPr lang="en-US" dirty="0">
                <a:solidFill>
                  <a:srgbClr val="4EA4AD"/>
                </a:solidFill>
              </a:rPr>
              <a:t>underestimate</a:t>
            </a:r>
            <a:r>
              <a:rPr lang="en-US" dirty="0"/>
              <a:t> demand for data skills</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BB31844-F833-7ED4-D6EE-52C4F730D2B5}"/>
              </a:ext>
            </a:extLst>
          </p:cNvPr>
          <p:cNvSpPr txBox="1"/>
          <p:nvPr/>
        </p:nvSpPr>
        <p:spPr>
          <a:xfrm>
            <a:off x="435875" y="2173712"/>
            <a:ext cx="9456516" cy="2554545"/>
          </a:xfrm>
          <a:prstGeom prst="rect">
            <a:avLst/>
          </a:prstGeom>
          <a:noFill/>
        </p:spPr>
        <p:txBody>
          <a:bodyPr wrap="square" rtlCol="0">
            <a:spAutoFit/>
          </a:bodyPr>
          <a:lstStyle/>
          <a:p>
            <a:pPr algn="l"/>
            <a:r>
              <a:rPr lang="en-US" sz="3200" dirty="0">
                <a:solidFill>
                  <a:srgbClr val="202934"/>
                </a:solidFill>
                <a:latin typeface="Calibri" panose="020F0502020204030204" pitchFamily="34" charset="0"/>
                <a:cs typeface="Calibri" panose="020F0502020204030204" pitchFamily="34" charset="0"/>
              </a:rPr>
              <a:t>Any decision-maker/office-worker can benefit from</a:t>
            </a:r>
          </a:p>
          <a:p>
            <a:pPr marL="800100" lvl="1" indent="-342900">
              <a:buFont typeface="Arial" panose="020B0604020202020204" pitchFamily="34" charset="0"/>
              <a:buChar char="•"/>
            </a:pPr>
            <a:r>
              <a:rPr lang="en-US" sz="3200" dirty="0">
                <a:solidFill>
                  <a:srgbClr val="202934"/>
                </a:solidFill>
                <a:latin typeface="Calibri" panose="020F0502020204030204" pitchFamily="34" charset="0"/>
                <a:cs typeface="Calibri" panose="020F0502020204030204" pitchFamily="34" charset="0"/>
              </a:rPr>
              <a:t>Data literacy to understand metrics</a:t>
            </a:r>
          </a:p>
          <a:p>
            <a:pPr marL="800100" lvl="1" indent="-342900">
              <a:buFont typeface="Arial" panose="020B0604020202020204" pitchFamily="34" charset="0"/>
              <a:buChar char="•"/>
            </a:pPr>
            <a:r>
              <a:rPr lang="en-US" sz="3200" dirty="0">
                <a:solidFill>
                  <a:srgbClr val="202934"/>
                </a:solidFill>
                <a:latin typeface="Calibri" panose="020F0502020204030204" pitchFamily="34" charset="0"/>
                <a:cs typeface="Calibri" panose="020F0502020204030204" pitchFamily="34" charset="0"/>
              </a:rPr>
              <a:t>Data skills to pull your own reports </a:t>
            </a:r>
          </a:p>
          <a:p>
            <a:pPr marL="800100" lvl="1" indent="-342900">
              <a:buFont typeface="Arial" panose="020B0604020202020204" pitchFamily="34" charset="0"/>
              <a:buChar char="•"/>
            </a:pPr>
            <a:r>
              <a:rPr lang="en-US" sz="3200" dirty="0">
                <a:solidFill>
                  <a:srgbClr val="202934"/>
                </a:solidFill>
                <a:latin typeface="Calibri" panose="020F0502020204030204" pitchFamily="34" charset="0"/>
                <a:cs typeface="Calibri" panose="020F0502020204030204" pitchFamily="34" charset="0"/>
              </a:rPr>
              <a:t>Programming skills to automate repetitive tasks (especially with LLMs like ChatGPT)</a:t>
            </a:r>
          </a:p>
        </p:txBody>
      </p:sp>
      <p:pic>
        <p:nvPicPr>
          <p:cNvPr id="11" name="Picture 10" descr="A person sitting at a desk&#10;&#10;Description automatically generated">
            <a:extLst>
              <a:ext uri="{FF2B5EF4-FFF2-40B4-BE49-F238E27FC236}">
                <a16:creationId xmlns:a16="http://schemas.microsoft.com/office/drawing/2014/main" id="{E58AE66D-6993-2226-911D-AE2F92D41E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1701" y="2173712"/>
            <a:ext cx="2142883" cy="2142883"/>
          </a:xfrm>
          <a:prstGeom prst="rect">
            <a:avLst/>
          </a:prstGeom>
        </p:spPr>
      </p:pic>
    </p:spTree>
    <p:extLst>
      <p:ext uri="{BB962C8B-B14F-4D97-AF65-F5344CB8AC3E}">
        <p14:creationId xmlns:p14="http://schemas.microsoft.com/office/powerpoint/2010/main" val="592544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bldLvl="2"/>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EDEB-602B-4B3B-9574-9EB41DACDCAD}"/>
              </a:ext>
            </a:extLst>
          </p:cNvPr>
          <p:cNvSpPr>
            <a:spLocks noGrp="1"/>
          </p:cNvSpPr>
          <p:nvPr>
            <p:ph type="ctrTitle"/>
          </p:nvPr>
        </p:nvSpPr>
        <p:spPr>
          <a:xfrm>
            <a:off x="-354521" y="548929"/>
            <a:ext cx="7991380" cy="646331"/>
          </a:xfrm>
        </p:spPr>
        <p:txBody>
          <a:bodyPr wrap="square">
            <a:spAutoFit/>
          </a:bodyPr>
          <a:lstStyle/>
          <a:p>
            <a:r>
              <a:rPr lang="en-US" sz="4000" dirty="0">
                <a:solidFill>
                  <a:srgbClr val="417D86"/>
                </a:solidFill>
              </a:rPr>
              <a:t>Why data science? (summary)</a:t>
            </a:r>
          </a:p>
        </p:txBody>
      </p:sp>
      <p:pic>
        <p:nvPicPr>
          <p:cNvPr id="4" name="Picture 3">
            <a:extLst>
              <a:ext uri="{FF2B5EF4-FFF2-40B4-BE49-F238E27FC236}">
                <a16:creationId xmlns:a16="http://schemas.microsoft.com/office/drawing/2014/main" id="{C75A008F-383D-C749-88DA-15BAF857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9" name="Picture 8" descr="Businessman checking statistics">
            <a:extLst>
              <a:ext uri="{FF2B5EF4-FFF2-40B4-BE49-F238E27FC236}">
                <a16:creationId xmlns:a16="http://schemas.microsoft.com/office/drawing/2014/main" id="{A71146FD-A55D-A983-0700-591963FFC33F}"/>
              </a:ext>
            </a:extLst>
          </p:cNvPr>
          <p:cNvPicPr>
            <a:picLocks noChangeAspect="1"/>
          </p:cNvPicPr>
          <p:nvPr/>
        </p:nvPicPr>
        <p:blipFill>
          <a:blip r:embed="rId4">
            <a:alphaModFix amt="70000"/>
            <a:extLst>
              <a:ext uri="{28A0092B-C50C-407E-A947-70E740481C1C}">
                <a14:useLocalDpi xmlns:a14="http://schemas.microsoft.com/office/drawing/2010/main" val="0"/>
              </a:ext>
            </a:extLst>
          </a:blip>
          <a:srcRect l="19108" r="19108"/>
          <a:stretch/>
        </p:blipFill>
        <p:spPr>
          <a:xfrm>
            <a:off x="7108689" y="-95405"/>
            <a:ext cx="6440915" cy="6953405"/>
          </a:xfrm>
          <a:prstGeom prst="rect">
            <a:avLst/>
          </a:prstGeom>
        </p:spPr>
      </p:pic>
      <p:sp>
        <p:nvSpPr>
          <p:cNvPr id="5" name="TextBox 4">
            <a:extLst>
              <a:ext uri="{FF2B5EF4-FFF2-40B4-BE49-F238E27FC236}">
                <a16:creationId xmlns:a16="http://schemas.microsoft.com/office/drawing/2014/main" id="{F07D8883-7B6C-8CFB-7670-C0D5C5418178}"/>
              </a:ext>
            </a:extLst>
          </p:cNvPr>
          <p:cNvSpPr txBox="1"/>
          <p:nvPr/>
        </p:nvSpPr>
        <p:spPr>
          <a:xfrm>
            <a:off x="337790" y="2517573"/>
            <a:ext cx="5758209" cy="3970318"/>
          </a:xfrm>
          <a:prstGeom prst="rect">
            <a:avLst/>
          </a:prstGeom>
          <a:noFill/>
        </p:spPr>
        <p:txBody>
          <a:bodyPr wrap="square" rtlCol="0">
            <a:spAutoFit/>
          </a:bodyPr>
          <a:lstStyle/>
          <a:p>
            <a:pPr marL="342900" indent="-342900" algn="l">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Data skills in high demand: </a:t>
            </a:r>
          </a:p>
          <a:p>
            <a:pPr marL="800100" lvl="1"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Businesses, govts, research orgs need data analysts for decision-making</a:t>
            </a:r>
          </a:p>
          <a:p>
            <a:pPr marL="342900" indent="-342900" algn="l">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Accessible job market: </a:t>
            </a:r>
          </a:p>
          <a:p>
            <a:pPr marL="800100" lvl="1"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Build and use your data skills from anywhere</a:t>
            </a:r>
          </a:p>
          <a:p>
            <a:pPr marL="342900"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Data skills valuable outside “data analyst/scientist” roles</a:t>
            </a:r>
          </a:p>
        </p:txBody>
      </p:sp>
      <p:pic>
        <p:nvPicPr>
          <p:cNvPr id="6" name="Picture 5" descr="A close-up of a sign&#10;&#10;Description automatically generated">
            <a:extLst>
              <a:ext uri="{FF2B5EF4-FFF2-40B4-BE49-F238E27FC236}">
                <a16:creationId xmlns:a16="http://schemas.microsoft.com/office/drawing/2014/main" id="{619E8C72-E3B7-907E-FA88-707AD0CB8428}"/>
              </a:ext>
            </a:extLst>
          </p:cNvPr>
          <p:cNvPicPr>
            <a:picLocks noChangeAspect="1"/>
          </p:cNvPicPr>
          <p:nvPr/>
        </p:nvPicPr>
        <p:blipFill>
          <a:blip r:embed="rId5">
            <a:extLst>
              <a:ext uri="{28A0092B-C50C-407E-A947-70E740481C1C}">
                <a14:useLocalDpi xmlns:a14="http://schemas.microsoft.com/office/drawing/2010/main" val="0"/>
              </a:ext>
            </a:extLst>
          </a:blip>
          <a:srcRect t="32215" b="29887"/>
          <a:stretch/>
        </p:blipFill>
        <p:spPr>
          <a:xfrm>
            <a:off x="337791" y="1455838"/>
            <a:ext cx="6606757" cy="912256"/>
          </a:xfrm>
          <a:prstGeom prst="rect">
            <a:avLst/>
          </a:prstGeom>
        </p:spPr>
      </p:pic>
      <p:sp>
        <p:nvSpPr>
          <p:cNvPr id="7" name="TextBox 6">
            <a:extLst>
              <a:ext uri="{FF2B5EF4-FFF2-40B4-BE49-F238E27FC236}">
                <a16:creationId xmlns:a16="http://schemas.microsoft.com/office/drawing/2014/main" id="{66A0853E-5C03-19AF-C65F-C91674DB1684}"/>
              </a:ext>
            </a:extLst>
          </p:cNvPr>
          <p:cNvSpPr txBox="1"/>
          <p:nvPr/>
        </p:nvSpPr>
        <p:spPr>
          <a:xfrm>
            <a:off x="57874" y="1506963"/>
            <a:ext cx="3045069" cy="707886"/>
          </a:xfrm>
          <a:prstGeom prst="rect">
            <a:avLst/>
          </a:prstGeom>
          <a:solidFill>
            <a:schemeClr val="bg1">
              <a:lumMod val="95000"/>
            </a:schemeClr>
          </a:solidFill>
        </p:spPr>
        <p:txBody>
          <a:bodyPr wrap="square" rtlCol="0">
            <a:spAutoFit/>
          </a:bodyPr>
          <a:lstStyle/>
          <a:p>
            <a:pPr algn="l"/>
            <a:r>
              <a:rPr lang="en-US" sz="4000" b="1" dirty="0">
                <a:latin typeface="Calibri" panose="020F0502020204030204" pitchFamily="34" charset="0"/>
                <a:cs typeface="Calibri" panose="020F0502020204030204" pitchFamily="34" charset="0"/>
              </a:rPr>
              <a:t>           DATA     </a:t>
            </a:r>
          </a:p>
        </p:txBody>
      </p:sp>
    </p:spTree>
    <p:extLst>
      <p:ext uri="{BB962C8B-B14F-4D97-AF65-F5344CB8AC3E}">
        <p14:creationId xmlns:p14="http://schemas.microsoft.com/office/powerpoint/2010/main" val="212581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EDEB-602B-4B3B-9574-9EB41DACDCAD}"/>
              </a:ext>
            </a:extLst>
          </p:cNvPr>
          <p:cNvSpPr>
            <a:spLocks noGrp="1"/>
          </p:cNvSpPr>
          <p:nvPr>
            <p:ph type="ctrTitle"/>
          </p:nvPr>
        </p:nvSpPr>
        <p:spPr>
          <a:xfrm>
            <a:off x="342392" y="1388142"/>
            <a:ext cx="6120748" cy="701731"/>
          </a:xfrm>
        </p:spPr>
        <p:txBody>
          <a:bodyPr wrap="square">
            <a:spAutoFit/>
          </a:bodyPr>
          <a:lstStyle/>
          <a:p>
            <a:r>
              <a:rPr lang="en-US" sz="4400" dirty="0">
                <a:solidFill>
                  <a:srgbClr val="417D86"/>
                </a:solidFill>
              </a:rPr>
              <a:t>Why Python?</a:t>
            </a:r>
          </a:p>
        </p:txBody>
      </p:sp>
      <p:pic>
        <p:nvPicPr>
          <p:cNvPr id="4" name="Picture 3">
            <a:extLst>
              <a:ext uri="{FF2B5EF4-FFF2-40B4-BE49-F238E27FC236}">
                <a16:creationId xmlns:a16="http://schemas.microsoft.com/office/drawing/2014/main" id="{C75A008F-383D-C749-88DA-15BAF857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9" name="Picture 8">
            <a:extLst>
              <a:ext uri="{FF2B5EF4-FFF2-40B4-BE49-F238E27FC236}">
                <a16:creationId xmlns:a16="http://schemas.microsoft.com/office/drawing/2014/main" id="{A71146FD-A55D-A983-0700-591963FFC33F}"/>
              </a:ext>
            </a:extLst>
          </p:cNvPr>
          <p:cNvPicPr>
            <a:picLocks noChangeAspect="1"/>
          </p:cNvPicPr>
          <p:nvPr/>
        </p:nvPicPr>
        <p:blipFill>
          <a:blip r:embed="rId4">
            <a:alphaModFix amt="35000"/>
            <a:extLst>
              <a:ext uri="{28A0092B-C50C-407E-A947-70E740481C1C}">
                <a14:useLocalDpi xmlns:a14="http://schemas.microsoft.com/office/drawing/2010/main" val="0"/>
              </a:ext>
            </a:extLst>
          </a:blip>
          <a:srcRect l="3685" r="3685"/>
          <a:stretch/>
        </p:blipFill>
        <p:spPr>
          <a:xfrm>
            <a:off x="7108689" y="-95405"/>
            <a:ext cx="6440915" cy="6953405"/>
          </a:xfrm>
          <a:prstGeom prst="rect">
            <a:avLst/>
          </a:prstGeom>
        </p:spPr>
      </p:pic>
      <p:sp>
        <p:nvSpPr>
          <p:cNvPr id="5" name="Title 2">
            <a:extLst>
              <a:ext uri="{FF2B5EF4-FFF2-40B4-BE49-F238E27FC236}">
                <a16:creationId xmlns:a16="http://schemas.microsoft.com/office/drawing/2014/main" id="{026B64A4-97DA-42B2-B86C-0C6021689B0C}"/>
              </a:ext>
            </a:extLst>
          </p:cNvPr>
          <p:cNvSpPr txBox="1">
            <a:spLocks/>
          </p:cNvSpPr>
          <p:nvPr/>
        </p:nvSpPr>
        <p:spPr>
          <a:xfrm>
            <a:off x="342392" y="2337934"/>
            <a:ext cx="6583604" cy="2086725"/>
          </a:xfrm>
          <a:prstGeom prst="rect">
            <a:avLst/>
          </a:prstGeom>
        </p:spPr>
        <p:txBody>
          <a:bodyPr vert="horz" wrap="square" lIns="91440" tIns="45720" rIns="91440" bIns="45720" rtlCol="0" anchor="b">
            <a:spAutoFit/>
          </a:bodyPr>
          <a:lstStyle>
            <a:lvl1pPr algn="ctr" defTabSz="914400" rtl="0" eaLnBrk="1" latinLnBrk="0" hangingPunct="1">
              <a:lnSpc>
                <a:spcPct val="90000"/>
              </a:lnSpc>
              <a:spcBef>
                <a:spcPct val="0"/>
              </a:spcBef>
              <a:buNone/>
              <a:defRPr sz="60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marL="571500" indent="-571500" algn="l">
              <a:buFont typeface="Arial" panose="020B0604020202020204" pitchFamily="34" charset="0"/>
              <a:buChar char="•"/>
            </a:pPr>
            <a:r>
              <a:rPr lang="en-US" sz="3600" dirty="0"/>
              <a:t>Most in-demand skill for data science</a:t>
            </a:r>
          </a:p>
          <a:p>
            <a:pPr marL="571500" indent="-571500" algn="l">
              <a:buFont typeface="Arial" panose="020B0604020202020204" pitchFamily="34" charset="0"/>
              <a:buChar char="•"/>
            </a:pPr>
            <a:r>
              <a:rPr lang="en-US" sz="3600" dirty="0"/>
              <a:t>Versatile, used across industries</a:t>
            </a:r>
            <a:endParaRPr lang="en-CH" sz="3600" dirty="0"/>
          </a:p>
        </p:txBody>
      </p:sp>
    </p:spTree>
    <p:extLst>
      <p:ext uri="{BB962C8B-B14F-4D97-AF65-F5344CB8AC3E}">
        <p14:creationId xmlns:p14="http://schemas.microsoft.com/office/powerpoint/2010/main" val="4278494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0738809" cy="535531"/>
          </a:xfrm>
        </p:spPr>
        <p:txBody>
          <a:bodyPr/>
          <a:lstStyle/>
          <a:p>
            <a:r>
              <a:rPr lang="en-US" dirty="0"/>
              <a:t>Most </a:t>
            </a:r>
            <a:r>
              <a:rPr lang="en-US" dirty="0">
                <a:solidFill>
                  <a:srgbClr val="4EA4AD"/>
                </a:solidFill>
              </a:rPr>
              <a:t>in-demand</a:t>
            </a:r>
            <a:r>
              <a:rPr lang="en-US" dirty="0"/>
              <a:t> skill for data analysts and data scientists</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5C57FFC-A870-A203-8408-92D341B77083}"/>
              </a:ext>
            </a:extLst>
          </p:cNvPr>
          <p:cNvSpPr txBox="1"/>
          <p:nvPr/>
        </p:nvSpPr>
        <p:spPr>
          <a:xfrm>
            <a:off x="4739833" y="655499"/>
            <a:ext cx="2482769" cy="369332"/>
          </a:xfrm>
          <a:prstGeom prst="rect">
            <a:avLst/>
          </a:prstGeom>
          <a:noFill/>
        </p:spPr>
        <p:txBody>
          <a:bodyPr wrap="square">
            <a:spAutoFit/>
          </a:bodyPr>
          <a:lstStyle/>
          <a:p>
            <a:r>
              <a:rPr lang="en-US"/>
              <a:t>https://datanerd.tech/</a:t>
            </a:r>
            <a:endParaRPr lang="en-US" dirty="0"/>
          </a:p>
        </p:txBody>
      </p:sp>
      <p:pic>
        <p:nvPicPr>
          <p:cNvPr id="7" name="Picture 6" descr="A screenshot of a computer&#10;&#10;Description automatically generated">
            <a:extLst>
              <a:ext uri="{FF2B5EF4-FFF2-40B4-BE49-F238E27FC236}">
                <a16:creationId xmlns:a16="http://schemas.microsoft.com/office/drawing/2014/main" id="{AF1B4C33-3CF2-04DD-9B86-7083F68E72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8188" y="1061408"/>
            <a:ext cx="7772400" cy="5143987"/>
          </a:xfrm>
          <a:prstGeom prst="roundRect">
            <a:avLst>
              <a:gd name="adj" fmla="val 181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141109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a:extLst>
              <a:ext uri="{FF2B5EF4-FFF2-40B4-BE49-F238E27FC236}">
                <a16:creationId xmlns:a16="http://schemas.microsoft.com/office/drawing/2014/main" id="{95933E8C-B62B-D397-7B85-C766A8F99897}"/>
              </a:ext>
            </a:extLst>
          </p:cNvPr>
          <p:cNvSpPr/>
          <p:nvPr/>
        </p:nvSpPr>
        <p:spPr>
          <a:xfrm>
            <a:off x="7538994" y="831894"/>
            <a:ext cx="2667379" cy="630200"/>
          </a:xfrm>
          <a:prstGeom prst="round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B2FB47CA-64AE-2314-4473-FE316FF1F862}"/>
              </a:ext>
            </a:extLst>
          </p:cNvPr>
          <p:cNvSpPr/>
          <p:nvPr/>
        </p:nvSpPr>
        <p:spPr>
          <a:xfrm>
            <a:off x="10340013" y="1374787"/>
            <a:ext cx="1680588" cy="513291"/>
          </a:xfrm>
          <a:prstGeom prst="roundRect">
            <a:avLst/>
          </a:prstGeom>
          <a:solidFill>
            <a:srgbClr val="4EA4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51F4CA3A-AAC2-FE90-FBBC-77C715F6F685}"/>
              </a:ext>
            </a:extLst>
          </p:cNvPr>
          <p:cNvCxnSpPr>
            <a:cxnSpLocks/>
          </p:cNvCxnSpPr>
          <p:nvPr/>
        </p:nvCxnSpPr>
        <p:spPr>
          <a:xfrm>
            <a:off x="479419" y="647537"/>
            <a:ext cx="744430" cy="0"/>
          </a:xfrm>
          <a:prstGeom prst="line">
            <a:avLst/>
          </a:prstGeom>
          <a:ln w="38100">
            <a:solidFill>
              <a:srgbClr val="57A7B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7C8FC4A-ED81-1733-6F13-06A9A4611188}"/>
              </a:ext>
            </a:extLst>
          </p:cNvPr>
          <p:cNvSpPr txBox="1"/>
          <p:nvPr/>
        </p:nvSpPr>
        <p:spPr>
          <a:xfrm>
            <a:off x="355478" y="128982"/>
            <a:ext cx="3594958" cy="523220"/>
          </a:xfrm>
          <a:prstGeom prst="rect">
            <a:avLst/>
          </a:prstGeom>
          <a:noFill/>
        </p:spPr>
        <p:txBody>
          <a:bodyPr wrap="none">
            <a:spAutoFit/>
          </a:bodyPr>
          <a:lstStyle/>
          <a:p>
            <a:r>
              <a:rPr lang="en-US" sz="2800" b="1" dirty="0">
                <a:solidFill>
                  <a:srgbClr val="4EA4AD"/>
                </a:solidFill>
                <a:latin typeface="Avenir Next" panose="020B0503020202020204" pitchFamily="34" charset="0"/>
              </a:rPr>
              <a:t>Flexible</a:t>
            </a:r>
            <a:r>
              <a:rPr lang="en-US" sz="2800" b="1" dirty="0">
                <a:latin typeface="Avenir Next" panose="020B0503020202020204" pitchFamily="34" charset="0"/>
              </a:rPr>
              <a:t>, extensible</a:t>
            </a:r>
          </a:p>
        </p:txBody>
      </p:sp>
      <p:pic>
        <p:nvPicPr>
          <p:cNvPr id="18" name="Picture 17" descr="Icon&#10;&#10;Description automatically generated">
            <a:extLst>
              <a:ext uri="{FF2B5EF4-FFF2-40B4-BE49-F238E27FC236}">
                <a16:creationId xmlns:a16="http://schemas.microsoft.com/office/drawing/2014/main" id="{C8EBA25D-2AC9-C102-1455-7A7476C674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6435" y="818302"/>
            <a:ext cx="528886" cy="505413"/>
          </a:xfrm>
          <a:prstGeom prst="rect">
            <a:avLst/>
          </a:prstGeom>
        </p:spPr>
      </p:pic>
      <p:pic>
        <p:nvPicPr>
          <p:cNvPr id="20" name="Picture 19" descr="Logo, icon&#10;&#10;Description automatically generated">
            <a:extLst>
              <a:ext uri="{FF2B5EF4-FFF2-40B4-BE49-F238E27FC236}">
                <a16:creationId xmlns:a16="http://schemas.microsoft.com/office/drawing/2014/main" id="{B45CE138-8819-6B8F-A964-7C908528D6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4987" y="988791"/>
            <a:ext cx="875985" cy="295888"/>
          </a:xfrm>
          <a:prstGeom prst="rect">
            <a:avLst/>
          </a:prstGeom>
        </p:spPr>
      </p:pic>
      <p:pic>
        <p:nvPicPr>
          <p:cNvPr id="28" name="Picture 27" descr="Icon&#10;&#10;Description automatically generated">
            <a:extLst>
              <a:ext uri="{FF2B5EF4-FFF2-40B4-BE49-F238E27FC236}">
                <a16:creationId xmlns:a16="http://schemas.microsoft.com/office/drawing/2014/main" id="{38D80783-1452-9A60-A5C9-4359D41985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3515" y="951020"/>
            <a:ext cx="423767" cy="423767"/>
          </a:xfrm>
          <a:prstGeom prst="rect">
            <a:avLst/>
          </a:prstGeom>
        </p:spPr>
      </p:pic>
      <p:sp>
        <p:nvSpPr>
          <p:cNvPr id="31" name="TextBox 30">
            <a:extLst>
              <a:ext uri="{FF2B5EF4-FFF2-40B4-BE49-F238E27FC236}">
                <a16:creationId xmlns:a16="http://schemas.microsoft.com/office/drawing/2014/main" id="{FE72A749-9C35-6C0E-1FAB-460A4D83FE13}"/>
              </a:ext>
            </a:extLst>
          </p:cNvPr>
          <p:cNvSpPr txBox="1"/>
          <p:nvPr/>
        </p:nvSpPr>
        <p:spPr>
          <a:xfrm>
            <a:off x="410966" y="4140485"/>
            <a:ext cx="184731" cy="369332"/>
          </a:xfrm>
          <a:prstGeom prst="rect">
            <a:avLst/>
          </a:prstGeom>
          <a:noFill/>
        </p:spPr>
        <p:txBody>
          <a:bodyPr wrap="none" rtlCol="0">
            <a:spAutoFit/>
          </a:bodyPr>
          <a:lstStyle/>
          <a:p>
            <a:endParaRPr lang="en-CH"/>
          </a:p>
        </p:txBody>
      </p:sp>
      <p:pic>
        <p:nvPicPr>
          <p:cNvPr id="36" name="Picture 35" descr="A picture containing text, clipart&#10;&#10;Description automatically generated">
            <a:extLst>
              <a:ext uri="{FF2B5EF4-FFF2-40B4-BE49-F238E27FC236}">
                <a16:creationId xmlns:a16="http://schemas.microsoft.com/office/drawing/2014/main" id="{1046609F-ED41-DE8F-7415-7FF73C12CD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08601" y="1006429"/>
            <a:ext cx="1027022" cy="267026"/>
          </a:xfrm>
          <a:prstGeom prst="rect">
            <a:avLst/>
          </a:prstGeom>
        </p:spPr>
      </p:pic>
      <p:sp>
        <p:nvSpPr>
          <p:cNvPr id="67" name="Up-down Arrow 66">
            <a:extLst>
              <a:ext uri="{FF2B5EF4-FFF2-40B4-BE49-F238E27FC236}">
                <a16:creationId xmlns:a16="http://schemas.microsoft.com/office/drawing/2014/main" id="{223D9895-C145-9EBB-E6FC-C4A54A761C3E}"/>
              </a:ext>
            </a:extLst>
          </p:cNvPr>
          <p:cNvSpPr/>
          <p:nvPr/>
        </p:nvSpPr>
        <p:spPr>
          <a:xfrm rot="16200000">
            <a:off x="6062126" y="-2315923"/>
            <a:ext cx="472965" cy="7935037"/>
          </a:xfrm>
          <a:prstGeom prst="up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EEFF0546-08CB-7830-F3CA-AB6865E801AB}"/>
              </a:ext>
            </a:extLst>
          </p:cNvPr>
          <p:cNvSpPr txBox="1"/>
          <p:nvPr/>
        </p:nvSpPr>
        <p:spPr>
          <a:xfrm>
            <a:off x="10696681" y="1446766"/>
            <a:ext cx="967252" cy="369332"/>
          </a:xfrm>
          <a:prstGeom prst="rect">
            <a:avLst/>
          </a:prstGeom>
          <a:noFill/>
        </p:spPr>
        <p:txBody>
          <a:bodyPr wrap="none" rtlCol="0">
            <a:spAutoFit/>
          </a:bodyPr>
          <a:lstStyle/>
          <a:p>
            <a:r>
              <a:rPr lang="en-US" b="1" dirty="0">
                <a:solidFill>
                  <a:schemeClr val="bg1"/>
                </a:solidFill>
              </a:rPr>
              <a:t>Flexible</a:t>
            </a:r>
          </a:p>
        </p:txBody>
      </p:sp>
      <p:pic>
        <p:nvPicPr>
          <p:cNvPr id="3" name="Picture 2" descr="A close up of a logo&#10;&#10;Description automatically generated">
            <a:extLst>
              <a:ext uri="{FF2B5EF4-FFF2-40B4-BE49-F238E27FC236}">
                <a16:creationId xmlns:a16="http://schemas.microsoft.com/office/drawing/2014/main" id="{C124E14C-A723-94B1-B615-6EE69A19304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705892" y="1006249"/>
            <a:ext cx="1374912" cy="406149"/>
          </a:xfrm>
          <a:prstGeom prst="rect">
            <a:avLst/>
          </a:prstGeom>
        </p:spPr>
      </p:pic>
      <p:pic>
        <p:nvPicPr>
          <p:cNvPr id="6" name="Picture 5" descr="A black background with a black square&#10;&#10;Description automatically generated with medium confidence">
            <a:extLst>
              <a:ext uri="{FF2B5EF4-FFF2-40B4-BE49-F238E27FC236}">
                <a16:creationId xmlns:a16="http://schemas.microsoft.com/office/drawing/2014/main" id="{5EE73311-E671-2769-5632-ABBF115A513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03800" y="992750"/>
            <a:ext cx="875985" cy="359291"/>
          </a:xfrm>
          <a:prstGeom prst="rect">
            <a:avLst/>
          </a:prstGeom>
        </p:spPr>
      </p:pic>
      <p:pic>
        <p:nvPicPr>
          <p:cNvPr id="21" name="Graphic 20" descr="Globe outline">
            <a:extLst>
              <a:ext uri="{FF2B5EF4-FFF2-40B4-BE49-F238E27FC236}">
                <a16:creationId xmlns:a16="http://schemas.microsoft.com/office/drawing/2014/main" id="{6D6F1F56-804D-A139-3C9C-5A027D02001D}"/>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082704" y="5370917"/>
            <a:ext cx="657926" cy="655189"/>
          </a:xfrm>
          <a:prstGeom prst="rect">
            <a:avLst/>
          </a:prstGeom>
        </p:spPr>
      </p:pic>
      <p:sp>
        <p:nvSpPr>
          <p:cNvPr id="22" name="TextBox 21">
            <a:extLst>
              <a:ext uri="{FF2B5EF4-FFF2-40B4-BE49-F238E27FC236}">
                <a16:creationId xmlns:a16="http://schemas.microsoft.com/office/drawing/2014/main" id="{CDA02EA1-3B07-1B0D-09F7-ED48B904629D}"/>
              </a:ext>
            </a:extLst>
          </p:cNvPr>
          <p:cNvSpPr txBox="1"/>
          <p:nvPr/>
        </p:nvSpPr>
        <p:spPr>
          <a:xfrm>
            <a:off x="7261092" y="5530074"/>
            <a:ext cx="4024206" cy="461665"/>
          </a:xfrm>
          <a:prstGeom prst="rect">
            <a:avLst/>
          </a:prstGeom>
          <a:noFill/>
        </p:spPr>
        <p:txBody>
          <a:bodyPr wrap="square" rtlCol="0">
            <a:spAutoFit/>
          </a:bodyPr>
          <a:lstStyle/>
          <a:p>
            <a:pPr algn="r"/>
            <a:r>
              <a:rPr lang="en-GB" sz="2400" b="1" dirty="0">
                <a:solidFill>
                  <a:schemeClr val="accent2"/>
                </a:solidFill>
                <a:latin typeface="Avenir Next" panose="020B0503020202020204" pitchFamily="34" charset="0"/>
              </a:rPr>
              <a:t>Used across industries</a:t>
            </a:r>
          </a:p>
        </p:txBody>
      </p:sp>
      <p:pic>
        <p:nvPicPr>
          <p:cNvPr id="23" name="Graphic 22" descr="Group outline">
            <a:extLst>
              <a:ext uri="{FF2B5EF4-FFF2-40B4-BE49-F238E27FC236}">
                <a16:creationId xmlns:a16="http://schemas.microsoft.com/office/drawing/2014/main" id="{0BBF35B1-F84F-3A35-B5CA-7C9E6D0EF0C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886941" y="2439111"/>
            <a:ext cx="748303" cy="745189"/>
          </a:xfrm>
          <a:prstGeom prst="rect">
            <a:avLst/>
          </a:prstGeom>
        </p:spPr>
      </p:pic>
      <p:sp>
        <p:nvSpPr>
          <p:cNvPr id="25" name="TextBox 24">
            <a:extLst>
              <a:ext uri="{FF2B5EF4-FFF2-40B4-BE49-F238E27FC236}">
                <a16:creationId xmlns:a16="http://schemas.microsoft.com/office/drawing/2014/main" id="{C4AF3249-AE61-ADE1-08AE-D5ADC731D55A}"/>
              </a:ext>
            </a:extLst>
          </p:cNvPr>
          <p:cNvSpPr txBox="1"/>
          <p:nvPr/>
        </p:nvSpPr>
        <p:spPr>
          <a:xfrm>
            <a:off x="7740630" y="2547011"/>
            <a:ext cx="4195155" cy="830997"/>
          </a:xfrm>
          <a:prstGeom prst="rect">
            <a:avLst/>
          </a:prstGeom>
          <a:noFill/>
        </p:spPr>
        <p:txBody>
          <a:bodyPr wrap="square" lIns="91440" tIns="45720" rIns="91440" bIns="45720" rtlCol="0" anchor="t">
            <a:spAutoFit/>
          </a:bodyPr>
          <a:lstStyle/>
          <a:p>
            <a:r>
              <a:rPr lang="en-GB" sz="2400" b="1" dirty="0">
                <a:solidFill>
                  <a:schemeClr val="accent2"/>
                </a:solidFill>
                <a:latin typeface="Avenir Next"/>
              </a:rPr>
              <a:t>Wealth of community-built packages</a:t>
            </a:r>
            <a:endParaRPr lang="en-US" sz="2400" dirty="0">
              <a:solidFill>
                <a:schemeClr val="accent2"/>
              </a:solidFill>
            </a:endParaRPr>
          </a:p>
        </p:txBody>
      </p:sp>
      <p:sp>
        <p:nvSpPr>
          <p:cNvPr id="30" name="TextBox 29">
            <a:extLst>
              <a:ext uri="{FF2B5EF4-FFF2-40B4-BE49-F238E27FC236}">
                <a16:creationId xmlns:a16="http://schemas.microsoft.com/office/drawing/2014/main" id="{7783B1F3-4D0B-96E5-349E-FDF0D787B9B1}"/>
              </a:ext>
            </a:extLst>
          </p:cNvPr>
          <p:cNvSpPr txBox="1"/>
          <p:nvPr/>
        </p:nvSpPr>
        <p:spPr>
          <a:xfrm>
            <a:off x="7740631" y="3479993"/>
            <a:ext cx="4040403" cy="1569660"/>
          </a:xfrm>
          <a:prstGeom prst="rect">
            <a:avLst/>
          </a:prstGeom>
          <a:noFill/>
        </p:spPr>
        <p:txBody>
          <a:bodyPr wrap="square" rtlCol="0">
            <a:spAutoFit/>
          </a:bodyPr>
          <a:lstStyle/>
          <a:p>
            <a:pPr marL="285750" indent="-285750">
              <a:buFont typeface="Arial" panose="020B0604020202020204" pitchFamily="34" charset="0"/>
              <a:buChar char="•"/>
            </a:pPr>
            <a:r>
              <a:rPr lang="en-US" sz="2400" b="1" dirty="0">
                <a:solidFill>
                  <a:schemeClr val="accent2"/>
                </a:solidFill>
                <a:latin typeface="Avenir Next" panose="020B0503020202020204" pitchFamily="34" charset="0"/>
                <a:cs typeface="Calibri" panose="020F0502020204030204" pitchFamily="34" charset="0"/>
              </a:rPr>
              <a:t>Data science</a:t>
            </a:r>
          </a:p>
          <a:p>
            <a:pPr marL="285750" indent="-285750" algn="l">
              <a:buFont typeface="Arial" panose="020B0604020202020204" pitchFamily="34" charset="0"/>
              <a:buChar char="•"/>
            </a:pPr>
            <a:r>
              <a:rPr lang="en-US" sz="2400" b="1" dirty="0">
                <a:solidFill>
                  <a:schemeClr val="accent2"/>
                </a:solidFill>
                <a:latin typeface="Avenir Next" panose="020B0503020202020204" pitchFamily="34" charset="0"/>
                <a:cs typeface="Calibri" panose="020F0502020204030204" pitchFamily="34" charset="0"/>
              </a:rPr>
              <a:t>Web development</a:t>
            </a:r>
          </a:p>
          <a:p>
            <a:pPr marL="285750" indent="-285750" algn="l">
              <a:buFont typeface="Arial" panose="020B0604020202020204" pitchFamily="34" charset="0"/>
              <a:buChar char="•"/>
            </a:pPr>
            <a:r>
              <a:rPr lang="en-US" sz="2400" b="1" dirty="0">
                <a:solidFill>
                  <a:schemeClr val="accent2"/>
                </a:solidFill>
                <a:latin typeface="Avenir Next" panose="020B0503020202020204" pitchFamily="34" charset="0"/>
                <a:cs typeface="Calibri" panose="020F0502020204030204" pitchFamily="34" charset="0"/>
              </a:rPr>
              <a:t>Geospatial analysis</a:t>
            </a:r>
          </a:p>
          <a:p>
            <a:pPr marL="285750" indent="-285750" algn="l">
              <a:buFont typeface="Arial" panose="020B0604020202020204" pitchFamily="34" charset="0"/>
              <a:buChar char="•"/>
            </a:pPr>
            <a:r>
              <a:rPr lang="en-US" sz="2400" b="1" dirty="0">
                <a:solidFill>
                  <a:schemeClr val="accent2"/>
                </a:solidFill>
                <a:latin typeface="Avenir Next" panose="020B0503020202020204" pitchFamily="34" charset="0"/>
                <a:cs typeface="Calibri" panose="020F0502020204030204" pitchFamily="34" charset="0"/>
              </a:rPr>
              <a:t>Big data handling</a:t>
            </a:r>
          </a:p>
        </p:txBody>
      </p:sp>
      <p:sp>
        <p:nvSpPr>
          <p:cNvPr id="33" name="Rounded Rectangle 32">
            <a:extLst>
              <a:ext uri="{FF2B5EF4-FFF2-40B4-BE49-F238E27FC236}">
                <a16:creationId xmlns:a16="http://schemas.microsoft.com/office/drawing/2014/main" id="{6A6F1CEB-57DC-6D6A-B546-55884802FCEC}"/>
              </a:ext>
            </a:extLst>
          </p:cNvPr>
          <p:cNvSpPr/>
          <p:nvPr/>
        </p:nvSpPr>
        <p:spPr>
          <a:xfrm>
            <a:off x="479419" y="1323715"/>
            <a:ext cx="1680588" cy="523220"/>
          </a:xfrm>
          <a:prstGeom prst="roundRect">
            <a:avLst/>
          </a:prstGeom>
          <a:solidFill>
            <a:srgbClr val="4EA4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E074ACFC-7859-51AB-BCDA-78BCA3F6881D}"/>
              </a:ext>
            </a:extLst>
          </p:cNvPr>
          <p:cNvSpPr txBox="1"/>
          <p:nvPr/>
        </p:nvSpPr>
        <p:spPr>
          <a:xfrm>
            <a:off x="715541" y="1424981"/>
            <a:ext cx="1208344" cy="369332"/>
          </a:xfrm>
          <a:prstGeom prst="rect">
            <a:avLst/>
          </a:prstGeom>
          <a:noFill/>
        </p:spPr>
        <p:txBody>
          <a:bodyPr wrap="none" rtlCol="0">
            <a:spAutoFit/>
          </a:bodyPr>
          <a:lstStyle/>
          <a:p>
            <a:r>
              <a:rPr lang="en-US" b="1" dirty="0">
                <a:solidFill>
                  <a:schemeClr val="bg1"/>
                </a:solidFill>
              </a:rPr>
              <a:t>Fixed, GUI</a:t>
            </a:r>
          </a:p>
        </p:txBody>
      </p:sp>
    </p:spTree>
    <p:extLst>
      <p:ext uri="{BB962C8B-B14F-4D97-AF65-F5344CB8AC3E}">
        <p14:creationId xmlns:p14="http://schemas.microsoft.com/office/powerpoint/2010/main" val="1877328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22" grpId="0"/>
      <p:bldP spid="25"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F5AC1BC4-6B64-E5A4-810C-F8069CAACB59}"/>
              </a:ext>
            </a:extLst>
          </p:cNvPr>
          <p:cNvSpPr/>
          <p:nvPr/>
        </p:nvSpPr>
        <p:spPr>
          <a:xfrm>
            <a:off x="7538994" y="831894"/>
            <a:ext cx="2667379" cy="630200"/>
          </a:xfrm>
          <a:prstGeom prst="round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showing the number of data&#10;&#10;Description automatically generated with medium confidence">
            <a:extLst>
              <a:ext uri="{FF2B5EF4-FFF2-40B4-BE49-F238E27FC236}">
                <a16:creationId xmlns:a16="http://schemas.microsoft.com/office/drawing/2014/main" id="{BD3DB285-1DEC-D099-8353-93D7D85AF037}"/>
              </a:ext>
            </a:extLst>
          </p:cNvPr>
          <p:cNvPicPr>
            <a:picLocks noChangeAspect="1"/>
          </p:cNvPicPr>
          <p:nvPr/>
        </p:nvPicPr>
        <p:blipFill>
          <a:blip r:embed="rId2">
            <a:extLst>
              <a:ext uri="{28A0092B-C50C-407E-A947-70E740481C1C}">
                <a14:useLocalDpi xmlns:a14="http://schemas.microsoft.com/office/drawing/2010/main" val="0"/>
              </a:ext>
            </a:extLst>
          </a:blip>
          <a:srcRect t="3518"/>
          <a:stretch/>
        </p:blipFill>
        <p:spPr>
          <a:xfrm>
            <a:off x="2691245" y="1622950"/>
            <a:ext cx="5342671" cy="5154700"/>
          </a:xfrm>
          <a:prstGeom prst="rect">
            <a:avLst/>
          </a:prstGeom>
        </p:spPr>
      </p:pic>
      <p:sp>
        <p:nvSpPr>
          <p:cNvPr id="2" name="TextBox 1">
            <a:extLst>
              <a:ext uri="{FF2B5EF4-FFF2-40B4-BE49-F238E27FC236}">
                <a16:creationId xmlns:a16="http://schemas.microsoft.com/office/drawing/2014/main" id="{6AAE90C0-61BE-5F7F-A68B-F4D34CC30F1B}"/>
              </a:ext>
            </a:extLst>
          </p:cNvPr>
          <p:cNvSpPr txBox="1"/>
          <p:nvPr/>
        </p:nvSpPr>
        <p:spPr>
          <a:xfrm>
            <a:off x="8217470" y="6351497"/>
            <a:ext cx="3724325" cy="338554"/>
          </a:xfrm>
          <a:prstGeom prst="rect">
            <a:avLst/>
          </a:prstGeom>
          <a:noFill/>
        </p:spPr>
        <p:txBody>
          <a:bodyPr wrap="square" rtlCol="0">
            <a:spAutoFit/>
          </a:bodyPr>
          <a:lstStyle/>
          <a:p>
            <a:pPr algn="l"/>
            <a:r>
              <a:rPr lang="en-US" sz="800" dirty="0">
                <a:solidFill>
                  <a:schemeClr val="bg2">
                    <a:lumMod val="90000"/>
                  </a:schemeClr>
                </a:solidFill>
                <a:latin typeface="Calibri" panose="020F0502020204030204" pitchFamily="34" charset="0"/>
                <a:cs typeface="Calibri" panose="020F0502020204030204" pitchFamily="34" charset="0"/>
              </a:rPr>
              <a:t>Source: https://</a:t>
            </a:r>
            <a:r>
              <a:rPr lang="en-US" sz="800" dirty="0" err="1">
                <a:solidFill>
                  <a:schemeClr val="bg2">
                    <a:lumMod val="90000"/>
                  </a:schemeClr>
                </a:solidFill>
                <a:latin typeface="Calibri" panose="020F0502020204030204" pitchFamily="34" charset="0"/>
                <a:cs typeface="Calibri" panose="020F0502020204030204" pitchFamily="34" charset="0"/>
              </a:rPr>
              <a:t>www.burtchworks.com</a:t>
            </a:r>
            <a:r>
              <a:rPr lang="en-US" sz="800" dirty="0">
                <a:solidFill>
                  <a:schemeClr val="bg2">
                    <a:lumMod val="90000"/>
                  </a:schemeClr>
                </a:solidFill>
                <a:latin typeface="Calibri" panose="020F0502020204030204" pitchFamily="34" charset="0"/>
                <a:cs typeface="Calibri" panose="020F0502020204030204" pitchFamily="34" charset="0"/>
              </a:rPr>
              <a:t>/industry-insights/2021-survey-python-the-tool-of-choice-for-data-scientists-analytics-pros</a:t>
            </a:r>
          </a:p>
        </p:txBody>
      </p:sp>
      <p:sp>
        <p:nvSpPr>
          <p:cNvPr id="6" name="TextBox 5">
            <a:extLst>
              <a:ext uri="{FF2B5EF4-FFF2-40B4-BE49-F238E27FC236}">
                <a16:creationId xmlns:a16="http://schemas.microsoft.com/office/drawing/2014/main" id="{8772DA3B-A57B-98B5-FA30-CF382232AAAF}"/>
              </a:ext>
            </a:extLst>
          </p:cNvPr>
          <p:cNvSpPr txBox="1"/>
          <p:nvPr/>
        </p:nvSpPr>
        <p:spPr>
          <a:xfrm>
            <a:off x="8452521" y="4200300"/>
            <a:ext cx="3489274" cy="1323439"/>
          </a:xfrm>
          <a:prstGeom prst="rect">
            <a:avLst/>
          </a:prstGeom>
          <a:noFill/>
        </p:spPr>
        <p:txBody>
          <a:bodyPr wrap="square" rtlCol="0">
            <a:spAutoFit/>
          </a:bodyPr>
          <a:lstStyle/>
          <a:p>
            <a:pPr algn="l"/>
            <a:r>
              <a:rPr lang="en-US" sz="2000" dirty="0">
                <a:solidFill>
                  <a:srgbClr val="202934"/>
                </a:solidFill>
                <a:latin typeface="Calibri" panose="020F0502020204030204" pitchFamily="34" charset="0"/>
                <a:cs typeface="Calibri" panose="020F0502020204030204" pitchFamily="34" charset="0"/>
              </a:rPr>
              <a:t>Though R still ahead in some niche areas</a:t>
            </a:r>
          </a:p>
          <a:p>
            <a:pPr marL="285750" indent="-285750" algn="l">
              <a:buFont typeface="Arial" panose="020B0604020202020204" pitchFamily="34" charset="0"/>
              <a:buChar char="•"/>
            </a:pPr>
            <a:r>
              <a:rPr lang="en-US" sz="2000" dirty="0">
                <a:solidFill>
                  <a:srgbClr val="202934"/>
                </a:solidFill>
                <a:latin typeface="Calibri" panose="020F0502020204030204" pitchFamily="34" charset="0"/>
                <a:cs typeface="Calibri" panose="020F0502020204030204" pitchFamily="34" charset="0"/>
              </a:rPr>
              <a:t>Social science research</a:t>
            </a:r>
          </a:p>
          <a:p>
            <a:pPr marL="285750" indent="-285750" algn="l">
              <a:buFont typeface="Arial" panose="020B0604020202020204" pitchFamily="34" charset="0"/>
              <a:buChar char="•"/>
            </a:pPr>
            <a:r>
              <a:rPr lang="en-US" sz="2000" dirty="0">
                <a:solidFill>
                  <a:srgbClr val="202934"/>
                </a:solidFill>
                <a:latin typeface="Calibri" panose="020F0502020204030204" pitchFamily="34" charset="0"/>
                <a:cs typeface="Calibri" panose="020F0502020204030204" pitchFamily="34" charset="0"/>
              </a:rPr>
              <a:t>Public health research</a:t>
            </a:r>
          </a:p>
        </p:txBody>
      </p:sp>
      <p:cxnSp>
        <p:nvCxnSpPr>
          <p:cNvPr id="7" name="Straight Connector 6">
            <a:extLst>
              <a:ext uri="{FF2B5EF4-FFF2-40B4-BE49-F238E27FC236}">
                <a16:creationId xmlns:a16="http://schemas.microsoft.com/office/drawing/2014/main" id="{AEE2C043-A1CF-3786-0899-BDAC14626F76}"/>
              </a:ext>
            </a:extLst>
          </p:cNvPr>
          <p:cNvCxnSpPr>
            <a:cxnSpLocks/>
          </p:cNvCxnSpPr>
          <p:nvPr/>
        </p:nvCxnSpPr>
        <p:spPr>
          <a:xfrm>
            <a:off x="479419" y="647537"/>
            <a:ext cx="744430" cy="0"/>
          </a:xfrm>
          <a:prstGeom prst="line">
            <a:avLst/>
          </a:prstGeom>
          <a:ln w="38100">
            <a:solidFill>
              <a:srgbClr val="57A7B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960C528-3753-8E60-C1D9-7F507B4A0001}"/>
              </a:ext>
            </a:extLst>
          </p:cNvPr>
          <p:cNvSpPr txBox="1"/>
          <p:nvPr/>
        </p:nvSpPr>
        <p:spPr>
          <a:xfrm>
            <a:off x="355478" y="128982"/>
            <a:ext cx="7725192" cy="461665"/>
          </a:xfrm>
          <a:prstGeom prst="rect">
            <a:avLst/>
          </a:prstGeom>
          <a:noFill/>
        </p:spPr>
        <p:txBody>
          <a:bodyPr wrap="none">
            <a:spAutoFit/>
          </a:bodyPr>
          <a:lstStyle/>
          <a:p>
            <a:r>
              <a:rPr lang="en-US" sz="2400" b="1" dirty="0">
                <a:latin typeface="Avenir Next" panose="020B0503020202020204" pitchFamily="34" charset="0"/>
              </a:rPr>
              <a:t>Beat R to become </a:t>
            </a:r>
            <a:r>
              <a:rPr lang="en-US" sz="2400" b="1" dirty="0">
                <a:solidFill>
                  <a:srgbClr val="4EA4AD"/>
                </a:solidFill>
                <a:latin typeface="Avenir Next" panose="020B0503020202020204" pitchFamily="34" charset="0"/>
              </a:rPr>
              <a:t>dominant data science</a:t>
            </a:r>
            <a:r>
              <a:rPr lang="en-US" sz="2400" b="1" dirty="0">
                <a:latin typeface="Avenir Next" panose="020B0503020202020204" pitchFamily="34" charset="0"/>
              </a:rPr>
              <a:t> language</a:t>
            </a:r>
          </a:p>
        </p:txBody>
      </p:sp>
      <p:pic>
        <p:nvPicPr>
          <p:cNvPr id="10" name="Picture 9" descr="Icon&#10;&#10;Description automatically generated">
            <a:extLst>
              <a:ext uri="{FF2B5EF4-FFF2-40B4-BE49-F238E27FC236}">
                <a16:creationId xmlns:a16="http://schemas.microsoft.com/office/drawing/2014/main" id="{624BE195-D112-880F-7DCC-8831219E47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3515" y="951020"/>
            <a:ext cx="423767" cy="423767"/>
          </a:xfrm>
          <a:prstGeom prst="rect">
            <a:avLst/>
          </a:prstGeom>
        </p:spPr>
      </p:pic>
      <p:pic>
        <p:nvPicPr>
          <p:cNvPr id="11" name="Picture 10" descr="A close up of a logo&#10;&#10;Description automatically generated">
            <a:extLst>
              <a:ext uri="{FF2B5EF4-FFF2-40B4-BE49-F238E27FC236}">
                <a16:creationId xmlns:a16="http://schemas.microsoft.com/office/drawing/2014/main" id="{FD7FF10C-08C2-50BD-1EB0-91F0CFEDD3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5892" y="1006249"/>
            <a:ext cx="1374912" cy="406149"/>
          </a:xfrm>
          <a:prstGeom prst="rect">
            <a:avLst/>
          </a:prstGeom>
        </p:spPr>
      </p:pic>
    </p:spTree>
    <p:extLst>
      <p:ext uri="{BB962C8B-B14F-4D97-AF65-F5344CB8AC3E}">
        <p14:creationId xmlns:p14="http://schemas.microsoft.com/office/powerpoint/2010/main" val="2765831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01C5A623-4644-D494-EDBC-78248E6C86AC}"/>
              </a:ext>
            </a:extLst>
          </p:cNvPr>
          <p:cNvGrpSpPr/>
          <p:nvPr/>
        </p:nvGrpSpPr>
        <p:grpSpPr>
          <a:xfrm>
            <a:off x="3274828" y="1114360"/>
            <a:ext cx="5103628" cy="5020627"/>
            <a:chOff x="3274828" y="1114360"/>
            <a:chExt cx="5103628" cy="5020627"/>
          </a:xfrm>
        </p:grpSpPr>
        <p:sp>
          <p:nvSpPr>
            <p:cNvPr id="5" name="Oval 4">
              <a:extLst>
                <a:ext uri="{FF2B5EF4-FFF2-40B4-BE49-F238E27FC236}">
                  <a16:creationId xmlns:a16="http://schemas.microsoft.com/office/drawing/2014/main" id="{1B5B5B5F-8031-EFF8-EC07-13E761AF840C}"/>
                </a:ext>
              </a:extLst>
            </p:cNvPr>
            <p:cNvSpPr/>
            <p:nvPr/>
          </p:nvSpPr>
          <p:spPr>
            <a:xfrm>
              <a:off x="3274828" y="1114360"/>
              <a:ext cx="5103628" cy="5020627"/>
            </a:xfrm>
            <a:prstGeom prst="ellipse">
              <a:avLst/>
            </a:prstGeom>
            <a:solidFill>
              <a:srgbClr val="73B5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5C6FF338-9ABB-84C6-1031-C7326B5A24F2}"/>
                </a:ext>
              </a:extLst>
            </p:cNvPr>
            <p:cNvSpPr/>
            <p:nvPr/>
          </p:nvSpPr>
          <p:spPr>
            <a:xfrm>
              <a:off x="3994296" y="2525318"/>
              <a:ext cx="3622159" cy="3609669"/>
            </a:xfrm>
            <a:prstGeom prst="ellipse">
              <a:avLst/>
            </a:prstGeom>
            <a:solidFill>
              <a:srgbClr val="BCDCE1"/>
            </a:solidFill>
            <a:ln>
              <a:noFill/>
            </a:ln>
            <a:effectLst>
              <a:softEdge rad="146702"/>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5316090E-696D-14AD-D2A5-EB78357D4A15}"/>
                </a:ext>
              </a:extLst>
            </p:cNvPr>
            <p:cNvSpPr txBox="1">
              <a:spLocks/>
            </p:cNvSpPr>
            <p:nvPr/>
          </p:nvSpPr>
          <p:spPr>
            <a:xfrm>
              <a:off x="4636868" y="3232355"/>
              <a:ext cx="2337013" cy="53553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dirty="0">
                  <a:solidFill>
                    <a:schemeClr val="tx1"/>
                  </a:solidFill>
                </a:rPr>
                <a:t>Data Analyst</a:t>
              </a:r>
            </a:p>
          </p:txBody>
        </p:sp>
        <p:sp>
          <p:nvSpPr>
            <p:cNvPr id="7" name="Title 1">
              <a:extLst>
                <a:ext uri="{FF2B5EF4-FFF2-40B4-BE49-F238E27FC236}">
                  <a16:creationId xmlns:a16="http://schemas.microsoft.com/office/drawing/2014/main" id="{772D7328-8FB9-385A-0FAA-9A67E9E9008B}"/>
                </a:ext>
              </a:extLst>
            </p:cNvPr>
            <p:cNvSpPr txBox="1">
              <a:spLocks/>
            </p:cNvSpPr>
            <p:nvPr/>
          </p:nvSpPr>
          <p:spPr>
            <a:xfrm>
              <a:off x="4172659" y="3852286"/>
              <a:ext cx="3307966" cy="1421928"/>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b="0" dirty="0">
                  <a:solidFill>
                    <a:schemeClr val="tx1"/>
                  </a:solidFill>
                </a:rPr>
                <a:t>Programming</a:t>
              </a:r>
            </a:p>
            <a:p>
              <a:pPr algn="ctr"/>
              <a:r>
                <a:rPr lang="en-US" sz="2400" b="0" dirty="0">
                  <a:solidFill>
                    <a:schemeClr val="tx1"/>
                  </a:solidFill>
                </a:rPr>
                <a:t>Data transformation</a:t>
              </a:r>
            </a:p>
            <a:p>
              <a:pPr algn="ctr"/>
              <a:r>
                <a:rPr lang="en-US" sz="2400" b="0" dirty="0">
                  <a:solidFill>
                    <a:schemeClr val="tx1"/>
                  </a:solidFill>
                </a:rPr>
                <a:t>Data visualization</a:t>
              </a:r>
            </a:p>
            <a:p>
              <a:pPr algn="ctr"/>
              <a:r>
                <a:rPr lang="en-US" sz="2400" b="0" dirty="0">
                  <a:solidFill>
                    <a:schemeClr val="tx1"/>
                  </a:solidFill>
                </a:rPr>
                <a:t>Statistics</a:t>
              </a:r>
            </a:p>
          </p:txBody>
        </p:sp>
        <p:sp>
          <p:nvSpPr>
            <p:cNvPr id="8" name="Title 1">
              <a:extLst>
                <a:ext uri="{FF2B5EF4-FFF2-40B4-BE49-F238E27FC236}">
                  <a16:creationId xmlns:a16="http://schemas.microsoft.com/office/drawing/2014/main" id="{AA63FE01-9D48-161F-8B7C-B65E7703A9F4}"/>
                </a:ext>
              </a:extLst>
            </p:cNvPr>
            <p:cNvSpPr txBox="1">
              <a:spLocks/>
            </p:cNvSpPr>
            <p:nvPr/>
          </p:nvSpPr>
          <p:spPr>
            <a:xfrm>
              <a:off x="4565984" y="1478881"/>
              <a:ext cx="2688965" cy="53553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dirty="0">
                  <a:solidFill>
                    <a:schemeClr val="tx1"/>
                  </a:solidFill>
                </a:rPr>
                <a:t>Data Scientist</a:t>
              </a:r>
            </a:p>
          </p:txBody>
        </p:sp>
        <p:sp>
          <p:nvSpPr>
            <p:cNvPr id="9" name="Title 1">
              <a:extLst>
                <a:ext uri="{FF2B5EF4-FFF2-40B4-BE49-F238E27FC236}">
                  <a16:creationId xmlns:a16="http://schemas.microsoft.com/office/drawing/2014/main" id="{78EB7C3D-C74A-AD30-84D2-D9D1DEDF1A10}"/>
                </a:ext>
              </a:extLst>
            </p:cNvPr>
            <p:cNvSpPr txBox="1">
              <a:spLocks/>
            </p:cNvSpPr>
            <p:nvPr/>
          </p:nvSpPr>
          <p:spPr>
            <a:xfrm>
              <a:off x="3700130" y="2026795"/>
              <a:ext cx="4274289"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b="0" dirty="0">
                  <a:solidFill>
                    <a:schemeClr val="tx1"/>
                  </a:solidFill>
                </a:rPr>
                <a:t>Building ML models</a:t>
              </a:r>
            </a:p>
          </p:txBody>
        </p:sp>
      </p:grpSp>
      <p:sp>
        <p:nvSpPr>
          <p:cNvPr id="10" name="Title 2">
            <a:extLst>
              <a:ext uri="{FF2B5EF4-FFF2-40B4-BE49-F238E27FC236}">
                <a16:creationId xmlns:a16="http://schemas.microsoft.com/office/drawing/2014/main" id="{AA64AEFE-C79B-DA41-B7E7-7578C0BC946D}"/>
              </a:ext>
            </a:extLst>
          </p:cNvPr>
          <p:cNvSpPr>
            <a:spLocks noGrp="1"/>
          </p:cNvSpPr>
          <p:nvPr>
            <p:ph type="title"/>
          </p:nvPr>
        </p:nvSpPr>
        <p:spPr>
          <a:xfrm>
            <a:off x="317118" y="119968"/>
            <a:ext cx="10007096" cy="535531"/>
          </a:xfrm>
        </p:spPr>
        <p:txBody>
          <a:bodyPr/>
          <a:lstStyle/>
          <a:p>
            <a:r>
              <a:rPr lang="en-US" dirty="0"/>
              <a:t>Clarification on terms: </a:t>
            </a:r>
            <a:r>
              <a:rPr lang="en-US" dirty="0">
                <a:solidFill>
                  <a:srgbClr val="4EA4AD"/>
                </a:solidFill>
              </a:rPr>
              <a:t>Data scientist </a:t>
            </a:r>
            <a:r>
              <a:rPr lang="en-US" dirty="0"/>
              <a:t>vs </a:t>
            </a:r>
            <a:r>
              <a:rPr lang="en-US" dirty="0">
                <a:solidFill>
                  <a:srgbClr val="4EA4AD"/>
                </a:solidFill>
              </a:rPr>
              <a:t>Data analyst</a:t>
            </a:r>
            <a:endParaRPr lang="en-CH" dirty="0">
              <a:solidFill>
                <a:srgbClr val="4EA4AD"/>
              </a:solidFill>
            </a:endParaRPr>
          </a:p>
        </p:txBody>
      </p:sp>
      <p:cxnSp>
        <p:nvCxnSpPr>
          <p:cNvPr id="11" name="Straight Connector 10">
            <a:extLst>
              <a:ext uri="{FF2B5EF4-FFF2-40B4-BE49-F238E27FC236}">
                <a16:creationId xmlns:a16="http://schemas.microsoft.com/office/drawing/2014/main" id="{7CACDD1F-58F5-2B0F-49AD-4FB4EDDB51C5}"/>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2670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EDEB-602B-4B3B-9574-9EB41DACDCAD}"/>
              </a:ext>
            </a:extLst>
          </p:cNvPr>
          <p:cNvSpPr>
            <a:spLocks noGrp="1"/>
          </p:cNvSpPr>
          <p:nvPr>
            <p:ph type="ctrTitle"/>
          </p:nvPr>
        </p:nvSpPr>
        <p:spPr>
          <a:xfrm>
            <a:off x="342392" y="1388142"/>
            <a:ext cx="6120748" cy="701731"/>
          </a:xfrm>
        </p:spPr>
        <p:txBody>
          <a:bodyPr wrap="square">
            <a:spAutoFit/>
          </a:bodyPr>
          <a:lstStyle/>
          <a:p>
            <a:r>
              <a:rPr lang="en-US" sz="4400" dirty="0">
                <a:solidFill>
                  <a:srgbClr val="417D86"/>
                </a:solidFill>
              </a:rPr>
              <a:t>Why Python?</a:t>
            </a:r>
          </a:p>
        </p:txBody>
      </p:sp>
      <p:pic>
        <p:nvPicPr>
          <p:cNvPr id="4" name="Picture 3">
            <a:extLst>
              <a:ext uri="{FF2B5EF4-FFF2-40B4-BE49-F238E27FC236}">
                <a16:creationId xmlns:a16="http://schemas.microsoft.com/office/drawing/2014/main" id="{C75A008F-383D-C749-88DA-15BAF857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9" name="Picture 8">
            <a:extLst>
              <a:ext uri="{FF2B5EF4-FFF2-40B4-BE49-F238E27FC236}">
                <a16:creationId xmlns:a16="http://schemas.microsoft.com/office/drawing/2014/main" id="{A71146FD-A55D-A983-0700-591963FFC33F}"/>
              </a:ext>
            </a:extLst>
          </p:cNvPr>
          <p:cNvPicPr>
            <a:picLocks noChangeAspect="1"/>
          </p:cNvPicPr>
          <p:nvPr/>
        </p:nvPicPr>
        <p:blipFill>
          <a:blip r:embed="rId4">
            <a:alphaModFix amt="35000"/>
            <a:extLst>
              <a:ext uri="{28A0092B-C50C-407E-A947-70E740481C1C}">
                <a14:useLocalDpi xmlns:a14="http://schemas.microsoft.com/office/drawing/2010/main" val="0"/>
              </a:ext>
            </a:extLst>
          </a:blip>
          <a:srcRect l="3685" r="3685"/>
          <a:stretch/>
        </p:blipFill>
        <p:spPr>
          <a:xfrm>
            <a:off x="7108689" y="-95405"/>
            <a:ext cx="6440915" cy="6953405"/>
          </a:xfrm>
          <a:prstGeom prst="rect">
            <a:avLst/>
          </a:prstGeom>
        </p:spPr>
      </p:pic>
      <p:sp>
        <p:nvSpPr>
          <p:cNvPr id="5" name="Title 2">
            <a:extLst>
              <a:ext uri="{FF2B5EF4-FFF2-40B4-BE49-F238E27FC236}">
                <a16:creationId xmlns:a16="http://schemas.microsoft.com/office/drawing/2014/main" id="{026B64A4-97DA-42B2-B86C-0C6021689B0C}"/>
              </a:ext>
            </a:extLst>
          </p:cNvPr>
          <p:cNvSpPr txBox="1">
            <a:spLocks/>
          </p:cNvSpPr>
          <p:nvPr/>
        </p:nvSpPr>
        <p:spPr>
          <a:xfrm>
            <a:off x="342392" y="2337934"/>
            <a:ext cx="6583604" cy="2086725"/>
          </a:xfrm>
          <a:prstGeom prst="rect">
            <a:avLst/>
          </a:prstGeom>
        </p:spPr>
        <p:txBody>
          <a:bodyPr vert="horz" wrap="square" lIns="91440" tIns="45720" rIns="91440" bIns="45720" rtlCol="0" anchor="b">
            <a:spAutoFit/>
          </a:bodyPr>
          <a:lstStyle>
            <a:lvl1pPr algn="ctr" defTabSz="914400" rtl="0" eaLnBrk="1" latinLnBrk="0" hangingPunct="1">
              <a:lnSpc>
                <a:spcPct val="90000"/>
              </a:lnSpc>
              <a:spcBef>
                <a:spcPct val="0"/>
              </a:spcBef>
              <a:buNone/>
              <a:defRPr sz="60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marL="571500" indent="-571500" algn="l">
              <a:buFont typeface="Arial" panose="020B0604020202020204" pitchFamily="34" charset="0"/>
              <a:buChar char="•"/>
            </a:pPr>
            <a:r>
              <a:rPr lang="en-US" sz="3600" dirty="0"/>
              <a:t>Most in-demand skill for data science</a:t>
            </a:r>
          </a:p>
          <a:p>
            <a:pPr marL="571500" indent="-571500" algn="l">
              <a:buFont typeface="Arial" panose="020B0604020202020204" pitchFamily="34" charset="0"/>
              <a:buChar char="•"/>
            </a:pPr>
            <a:r>
              <a:rPr lang="en-US" sz="3600" dirty="0"/>
              <a:t>Versatile, used across industries</a:t>
            </a:r>
            <a:endParaRPr lang="en-CH" sz="3600" dirty="0"/>
          </a:p>
        </p:txBody>
      </p:sp>
    </p:spTree>
    <p:extLst>
      <p:ext uri="{BB962C8B-B14F-4D97-AF65-F5344CB8AC3E}">
        <p14:creationId xmlns:p14="http://schemas.microsoft.com/office/powerpoint/2010/main" val="1780413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EDEB-602B-4B3B-9574-9EB41DACDCAD}"/>
              </a:ext>
            </a:extLst>
          </p:cNvPr>
          <p:cNvSpPr>
            <a:spLocks noGrp="1"/>
          </p:cNvSpPr>
          <p:nvPr>
            <p:ph type="ctrTitle"/>
          </p:nvPr>
        </p:nvSpPr>
        <p:spPr>
          <a:xfrm>
            <a:off x="342392" y="2727269"/>
            <a:ext cx="6120748" cy="701731"/>
          </a:xfrm>
        </p:spPr>
        <p:txBody>
          <a:bodyPr wrap="square">
            <a:spAutoFit/>
          </a:bodyPr>
          <a:lstStyle/>
          <a:p>
            <a:r>
              <a:rPr lang="en-US" sz="4400" dirty="0">
                <a:solidFill>
                  <a:srgbClr val="417D86"/>
                </a:solidFill>
              </a:rPr>
              <a:t>Why now?</a:t>
            </a:r>
          </a:p>
        </p:txBody>
      </p:sp>
      <p:pic>
        <p:nvPicPr>
          <p:cNvPr id="4" name="Picture 3">
            <a:extLst>
              <a:ext uri="{FF2B5EF4-FFF2-40B4-BE49-F238E27FC236}">
                <a16:creationId xmlns:a16="http://schemas.microsoft.com/office/drawing/2014/main" id="{C75A008F-383D-C749-88DA-15BAF857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5" name="Picture 4" descr="Pen pointing to a graph on a screen">
            <a:extLst>
              <a:ext uri="{FF2B5EF4-FFF2-40B4-BE49-F238E27FC236}">
                <a16:creationId xmlns:a16="http://schemas.microsoft.com/office/drawing/2014/main" id="{AA1F6972-A09E-C752-CC73-4063E6702060}"/>
              </a:ext>
            </a:extLst>
          </p:cNvPr>
          <p:cNvPicPr>
            <a:picLocks noChangeAspect="1"/>
          </p:cNvPicPr>
          <p:nvPr/>
        </p:nvPicPr>
        <p:blipFill>
          <a:blip r:embed="rId4">
            <a:alphaModFix amt="50000"/>
            <a:extLst>
              <a:ext uri="{28A0092B-C50C-407E-A947-70E740481C1C}">
                <a14:useLocalDpi xmlns:a14="http://schemas.microsoft.com/office/drawing/2010/main" val="0"/>
              </a:ext>
            </a:extLst>
          </a:blip>
          <a:stretch>
            <a:fillRect/>
          </a:stretch>
        </p:blipFill>
        <p:spPr>
          <a:xfrm>
            <a:off x="6097444" y="1"/>
            <a:ext cx="10083810" cy="6781800"/>
          </a:xfrm>
          <a:prstGeom prst="rect">
            <a:avLst/>
          </a:prstGeom>
        </p:spPr>
      </p:pic>
    </p:spTree>
    <p:extLst>
      <p:ext uri="{BB962C8B-B14F-4D97-AF65-F5344CB8AC3E}">
        <p14:creationId xmlns:p14="http://schemas.microsoft.com/office/powerpoint/2010/main" val="1835126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972637" cy="535531"/>
          </a:xfrm>
        </p:spPr>
        <p:txBody>
          <a:bodyPr/>
          <a:lstStyle/>
          <a:p>
            <a:r>
              <a:rPr lang="en-US" dirty="0"/>
              <a:t>Is now the right time? Key </a:t>
            </a:r>
            <a:r>
              <a:rPr lang="en-US" dirty="0">
                <a:solidFill>
                  <a:srgbClr val="4EA4AD"/>
                </a:solidFill>
              </a:rPr>
              <a:t>trends</a:t>
            </a:r>
            <a:r>
              <a:rPr lang="en-US" dirty="0"/>
              <a:t>:</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6" name="Picture 5" descr="A group of yellow and red circles with black eyes&#10;&#10;Description automatically generated">
            <a:extLst>
              <a:ext uri="{FF2B5EF4-FFF2-40B4-BE49-F238E27FC236}">
                <a16:creationId xmlns:a16="http://schemas.microsoft.com/office/drawing/2014/main" id="{AAA320B7-88F0-80CD-1684-FCDB11E9E532}"/>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1853043" y="1840977"/>
            <a:ext cx="1527463" cy="1588023"/>
          </a:xfrm>
          <a:prstGeom prst="rect">
            <a:avLst/>
          </a:prstGeom>
        </p:spPr>
      </p:pic>
      <p:sp>
        <p:nvSpPr>
          <p:cNvPr id="12" name="Title 2">
            <a:extLst>
              <a:ext uri="{FF2B5EF4-FFF2-40B4-BE49-F238E27FC236}">
                <a16:creationId xmlns:a16="http://schemas.microsoft.com/office/drawing/2014/main" id="{8018D54F-320C-92D9-0F2F-05841F4A85E5}"/>
              </a:ext>
            </a:extLst>
          </p:cNvPr>
          <p:cNvSpPr txBox="1">
            <a:spLocks/>
          </p:cNvSpPr>
          <p:nvPr/>
        </p:nvSpPr>
        <p:spPr>
          <a:xfrm>
            <a:off x="8360541" y="3839893"/>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AI making programming obsolete? </a:t>
            </a:r>
            <a:endParaRPr lang="en-CH" sz="2400" dirty="0"/>
          </a:p>
        </p:txBody>
      </p:sp>
      <p:pic>
        <p:nvPicPr>
          <p:cNvPr id="15" name="Picture 14" descr="A yellow face with a finger pointing to it&#10;&#10;Description automatically generated">
            <a:extLst>
              <a:ext uri="{FF2B5EF4-FFF2-40B4-BE49-F238E27FC236}">
                <a16:creationId xmlns:a16="http://schemas.microsoft.com/office/drawing/2014/main" id="{479BC1B2-C472-74BF-2D6D-BD89F73F33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7650" y="1885168"/>
            <a:ext cx="1527463" cy="1618550"/>
          </a:xfrm>
          <a:prstGeom prst="rect">
            <a:avLst/>
          </a:prstGeom>
        </p:spPr>
      </p:pic>
      <p:pic>
        <p:nvPicPr>
          <p:cNvPr id="16" name="Picture 15" descr="A yellow face with a finger pointing to it&#10;&#10;Description automatically generated">
            <a:extLst>
              <a:ext uri="{FF2B5EF4-FFF2-40B4-BE49-F238E27FC236}">
                <a16:creationId xmlns:a16="http://schemas.microsoft.com/office/drawing/2014/main" id="{7DFAFD84-BB30-1A47-7F6F-AAC06CAA1B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07731" y="1807688"/>
            <a:ext cx="1527463" cy="1618550"/>
          </a:xfrm>
          <a:prstGeom prst="rect">
            <a:avLst/>
          </a:prstGeom>
        </p:spPr>
      </p:pic>
      <p:sp>
        <p:nvSpPr>
          <p:cNvPr id="17" name="Title 2">
            <a:extLst>
              <a:ext uri="{FF2B5EF4-FFF2-40B4-BE49-F238E27FC236}">
                <a16:creationId xmlns:a16="http://schemas.microsoft.com/office/drawing/2014/main" id="{15ED9F05-1360-D36A-DC24-95A26B4C1F67}"/>
              </a:ext>
            </a:extLst>
          </p:cNvPr>
          <p:cNvSpPr txBox="1">
            <a:spLocks/>
          </p:cNvSpPr>
          <p:nvPr/>
        </p:nvSpPr>
        <p:spPr>
          <a:xfrm>
            <a:off x="1059869" y="3875099"/>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High demand for data skills</a:t>
            </a:r>
            <a:endParaRPr lang="en-CH" sz="2400" dirty="0"/>
          </a:p>
        </p:txBody>
      </p:sp>
      <p:sp>
        <p:nvSpPr>
          <p:cNvPr id="18" name="Title 2">
            <a:extLst>
              <a:ext uri="{FF2B5EF4-FFF2-40B4-BE49-F238E27FC236}">
                <a16:creationId xmlns:a16="http://schemas.microsoft.com/office/drawing/2014/main" id="{703244FD-2554-E45F-71FE-3ACEF9683D51}"/>
              </a:ext>
            </a:extLst>
          </p:cNvPr>
          <p:cNvSpPr txBox="1">
            <a:spLocks/>
          </p:cNvSpPr>
          <p:nvPr/>
        </p:nvSpPr>
        <p:spPr>
          <a:xfrm>
            <a:off x="4642625" y="3875099"/>
            <a:ext cx="3483066"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Oversupply of data analysts/scientists?</a:t>
            </a:r>
            <a:endParaRPr lang="en-CH" sz="2400" dirty="0"/>
          </a:p>
        </p:txBody>
      </p:sp>
      <p:sp>
        <p:nvSpPr>
          <p:cNvPr id="19" name="Rounded Rectangle 18">
            <a:extLst>
              <a:ext uri="{FF2B5EF4-FFF2-40B4-BE49-F238E27FC236}">
                <a16:creationId xmlns:a16="http://schemas.microsoft.com/office/drawing/2014/main" id="{0B3FCE0B-E676-E222-4DFD-C8705A80DEFE}"/>
              </a:ext>
            </a:extLst>
          </p:cNvPr>
          <p:cNvSpPr/>
          <p:nvPr/>
        </p:nvSpPr>
        <p:spPr>
          <a:xfrm>
            <a:off x="4451266" y="1227971"/>
            <a:ext cx="3674425" cy="5223843"/>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2">
            <a:extLst>
              <a:ext uri="{FF2B5EF4-FFF2-40B4-BE49-F238E27FC236}">
                <a16:creationId xmlns:a16="http://schemas.microsoft.com/office/drawing/2014/main" id="{D01D662E-AC25-2F8A-B615-9A8BE3BD13B7}"/>
              </a:ext>
            </a:extLst>
          </p:cNvPr>
          <p:cNvSpPr txBox="1">
            <a:spLocks/>
          </p:cNvSpPr>
          <p:nvPr/>
        </p:nvSpPr>
        <p:spPr>
          <a:xfrm>
            <a:off x="4642625" y="4826136"/>
            <a:ext cx="3483066"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Low barrier to entry = many new entrants</a:t>
            </a:r>
            <a:endParaRPr lang="en-CH" sz="2400" dirty="0"/>
          </a:p>
        </p:txBody>
      </p:sp>
    </p:spTree>
    <p:extLst>
      <p:ext uri="{BB962C8B-B14F-4D97-AF65-F5344CB8AC3E}">
        <p14:creationId xmlns:p14="http://schemas.microsoft.com/office/powerpoint/2010/main" val="3137957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p:bldP spid="18" grpId="0"/>
      <p:bldP spid="19" grpId="0" animBg="1"/>
      <p:bldP spid="20"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ight Arrow 57">
            <a:extLst>
              <a:ext uri="{FF2B5EF4-FFF2-40B4-BE49-F238E27FC236}">
                <a16:creationId xmlns:a16="http://schemas.microsoft.com/office/drawing/2014/main" id="{71E296F6-EC2C-5337-6251-34662D1C14D5}"/>
              </a:ext>
            </a:extLst>
          </p:cNvPr>
          <p:cNvSpPr/>
          <p:nvPr/>
        </p:nvSpPr>
        <p:spPr>
          <a:xfrm>
            <a:off x="3521418" y="2509054"/>
            <a:ext cx="5241370" cy="683491"/>
          </a:xfrm>
          <a:prstGeom prst="rightArrow">
            <a:avLst>
              <a:gd name="adj1" fmla="val 39688"/>
              <a:gd name="adj2" fmla="val 54577"/>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8809973" cy="535531"/>
          </a:xfrm>
        </p:spPr>
        <p:txBody>
          <a:bodyPr/>
          <a:lstStyle/>
          <a:p>
            <a:r>
              <a:rPr lang="en-US" sz="3200" dirty="0">
                <a:solidFill>
                  <a:srgbClr val="4EA4AD"/>
                </a:solidFill>
              </a:rPr>
              <a:t>Oversupply</a:t>
            </a:r>
            <a:r>
              <a:rPr lang="en-US" sz="3200" dirty="0"/>
              <a:t> of data scientists?</a:t>
            </a:r>
            <a:endParaRPr lang="en-CH" sz="3200"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6D8FA2BF-8248-EFE6-7BEF-C6D14C9C0290}"/>
              </a:ext>
            </a:extLst>
          </p:cNvPr>
          <p:cNvGrpSpPr/>
          <p:nvPr/>
        </p:nvGrpSpPr>
        <p:grpSpPr>
          <a:xfrm>
            <a:off x="1670345" y="3198224"/>
            <a:ext cx="7233881" cy="2594495"/>
            <a:chOff x="1039090" y="3654137"/>
            <a:chExt cx="10006446" cy="2776638"/>
          </a:xfrm>
        </p:grpSpPr>
        <p:cxnSp>
          <p:nvCxnSpPr>
            <p:cNvPr id="7" name="Straight Connector 6">
              <a:extLst>
                <a:ext uri="{FF2B5EF4-FFF2-40B4-BE49-F238E27FC236}">
                  <a16:creationId xmlns:a16="http://schemas.microsoft.com/office/drawing/2014/main" id="{73F868FB-3E67-228F-09EF-37958925D6F8}"/>
                </a:ext>
              </a:extLst>
            </p:cNvPr>
            <p:cNvCxnSpPr>
              <a:cxnSpLocks/>
            </p:cNvCxnSpPr>
            <p:nvPr/>
          </p:nvCxnSpPr>
          <p:spPr>
            <a:xfrm>
              <a:off x="1049482" y="3654137"/>
              <a:ext cx="10392" cy="62291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09FD95C-70BD-1CFB-FEE7-55A685D94420}"/>
                </a:ext>
              </a:extLst>
            </p:cNvPr>
            <p:cNvCxnSpPr>
              <a:cxnSpLocks/>
            </p:cNvCxnSpPr>
            <p:nvPr/>
          </p:nvCxnSpPr>
          <p:spPr>
            <a:xfrm>
              <a:off x="1039090" y="4277052"/>
              <a:ext cx="305492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C6731FD-3638-4A20-5874-0F132EDF3580}"/>
                </a:ext>
              </a:extLst>
            </p:cNvPr>
            <p:cNvCxnSpPr>
              <a:cxnSpLocks/>
            </p:cNvCxnSpPr>
            <p:nvPr/>
          </p:nvCxnSpPr>
          <p:spPr>
            <a:xfrm>
              <a:off x="4094017" y="4249695"/>
              <a:ext cx="6951519" cy="2181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C0A410-866C-A8BF-8A7B-C02803E6D80F}"/>
                </a:ext>
              </a:extLst>
            </p:cNvPr>
            <p:cNvCxnSpPr>
              <a:cxnSpLocks/>
            </p:cNvCxnSpPr>
            <p:nvPr/>
          </p:nvCxnSpPr>
          <p:spPr>
            <a:xfrm flipV="1">
              <a:off x="11045536" y="3654137"/>
              <a:ext cx="0" cy="277663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0AE086D-684A-BC2B-BD8F-5431EA64AB4B}"/>
                </a:ext>
              </a:extLst>
            </p:cNvPr>
            <p:cNvCxnSpPr>
              <a:cxnSpLocks/>
            </p:cNvCxnSpPr>
            <p:nvPr/>
          </p:nvCxnSpPr>
          <p:spPr>
            <a:xfrm>
              <a:off x="1039090" y="3654137"/>
              <a:ext cx="10006446" cy="0"/>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6C1E7976-A2A2-5948-E48C-E6DD0EB0AE27}"/>
              </a:ext>
            </a:extLst>
          </p:cNvPr>
          <p:cNvGrpSpPr/>
          <p:nvPr/>
        </p:nvGrpSpPr>
        <p:grpSpPr>
          <a:xfrm>
            <a:off x="1665708" y="2778101"/>
            <a:ext cx="6391736" cy="949125"/>
            <a:chOff x="1665708" y="2778101"/>
            <a:chExt cx="6391736" cy="949125"/>
          </a:xfrm>
        </p:grpSpPr>
        <p:pic>
          <p:nvPicPr>
            <p:cNvPr id="40" name="Graphic 39" descr="Dance with solid fill">
              <a:extLst>
                <a:ext uri="{FF2B5EF4-FFF2-40B4-BE49-F238E27FC236}">
                  <a16:creationId xmlns:a16="http://schemas.microsoft.com/office/drawing/2014/main" id="{71735D83-5ACA-2C5D-6A3A-784091ED5B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53891" y="2887063"/>
              <a:ext cx="744133" cy="840163"/>
            </a:xfrm>
            <a:prstGeom prst="rect">
              <a:avLst/>
            </a:prstGeom>
          </p:spPr>
        </p:pic>
        <p:grpSp>
          <p:nvGrpSpPr>
            <p:cNvPr id="67" name="Group 66">
              <a:extLst>
                <a:ext uri="{FF2B5EF4-FFF2-40B4-BE49-F238E27FC236}">
                  <a16:creationId xmlns:a16="http://schemas.microsoft.com/office/drawing/2014/main" id="{6B3AC248-D07E-E42E-DB3A-C223480562F2}"/>
                </a:ext>
              </a:extLst>
            </p:cNvPr>
            <p:cNvGrpSpPr/>
            <p:nvPr/>
          </p:nvGrpSpPr>
          <p:grpSpPr>
            <a:xfrm>
              <a:off x="1665708" y="2778101"/>
              <a:ext cx="6391736" cy="938313"/>
              <a:chOff x="1665708" y="2778101"/>
              <a:chExt cx="6391736" cy="938313"/>
            </a:xfrm>
          </p:grpSpPr>
          <p:pic>
            <p:nvPicPr>
              <p:cNvPr id="38" name="Graphic 37" descr="Dance with solid fill">
                <a:extLst>
                  <a:ext uri="{FF2B5EF4-FFF2-40B4-BE49-F238E27FC236}">
                    <a16:creationId xmlns:a16="http://schemas.microsoft.com/office/drawing/2014/main" id="{06E66616-E7F2-A034-9E01-B1BC992C1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95790" y="2815260"/>
                <a:ext cx="744133" cy="840163"/>
              </a:xfrm>
              <a:prstGeom prst="rect">
                <a:avLst/>
              </a:prstGeom>
            </p:spPr>
          </p:pic>
          <p:pic>
            <p:nvPicPr>
              <p:cNvPr id="28" name="Graphic 27" descr="Man with solid fill">
                <a:extLst>
                  <a:ext uri="{FF2B5EF4-FFF2-40B4-BE49-F238E27FC236}">
                    <a16:creationId xmlns:a16="http://schemas.microsoft.com/office/drawing/2014/main" id="{5560D2AA-C024-F137-6ADC-5AF3C0DB3F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65708" y="2883329"/>
                <a:ext cx="702443" cy="793093"/>
              </a:xfrm>
              <a:prstGeom prst="rect">
                <a:avLst/>
              </a:prstGeom>
            </p:spPr>
          </p:pic>
          <p:pic>
            <p:nvPicPr>
              <p:cNvPr id="30" name="Graphic 29" descr="Woman with solid fill">
                <a:extLst>
                  <a:ext uri="{FF2B5EF4-FFF2-40B4-BE49-F238E27FC236}">
                    <a16:creationId xmlns:a16="http://schemas.microsoft.com/office/drawing/2014/main" id="{FD3317CB-CDDB-2CBF-8AE5-CCD1074D29A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42428" y="2873986"/>
                <a:ext cx="746140" cy="842428"/>
              </a:xfrm>
              <a:prstGeom prst="rect">
                <a:avLst/>
              </a:prstGeom>
            </p:spPr>
          </p:pic>
          <p:pic>
            <p:nvPicPr>
              <p:cNvPr id="32" name="Graphic 31" descr="Dance with solid fill">
                <a:extLst>
                  <a:ext uri="{FF2B5EF4-FFF2-40B4-BE49-F238E27FC236}">
                    <a16:creationId xmlns:a16="http://schemas.microsoft.com/office/drawing/2014/main" id="{626C6BE0-6BBC-453B-8B3A-A6DB60C1988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05180" y="2799383"/>
                <a:ext cx="809885" cy="914400"/>
              </a:xfrm>
              <a:prstGeom prst="rect">
                <a:avLst/>
              </a:prstGeom>
            </p:spPr>
          </p:pic>
          <p:pic>
            <p:nvPicPr>
              <p:cNvPr id="34" name="Graphic 33" descr="Confused person with solid fill">
                <a:extLst>
                  <a:ext uri="{FF2B5EF4-FFF2-40B4-BE49-F238E27FC236}">
                    <a16:creationId xmlns:a16="http://schemas.microsoft.com/office/drawing/2014/main" id="{E44CB52E-4671-75C4-179C-EBFC1CB3379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433875" y="2928468"/>
                <a:ext cx="557808" cy="629792"/>
              </a:xfrm>
              <a:prstGeom prst="rect">
                <a:avLst/>
              </a:prstGeom>
            </p:spPr>
          </p:pic>
          <p:pic>
            <p:nvPicPr>
              <p:cNvPr id="37" name="Graphic 36" descr="Woman with solid fill">
                <a:extLst>
                  <a:ext uri="{FF2B5EF4-FFF2-40B4-BE49-F238E27FC236}">
                    <a16:creationId xmlns:a16="http://schemas.microsoft.com/office/drawing/2014/main" id="{30E8E535-1C7D-DA1B-068B-70095B27D7C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743423" y="2955129"/>
                <a:ext cx="557808" cy="629793"/>
              </a:xfrm>
              <a:prstGeom prst="rect">
                <a:avLst/>
              </a:prstGeom>
            </p:spPr>
          </p:pic>
          <p:pic>
            <p:nvPicPr>
              <p:cNvPr id="39" name="Graphic 38" descr="Confused person with solid fill">
                <a:extLst>
                  <a:ext uri="{FF2B5EF4-FFF2-40B4-BE49-F238E27FC236}">
                    <a16:creationId xmlns:a16="http://schemas.microsoft.com/office/drawing/2014/main" id="{FEC7E32A-491D-53AF-0BC3-921159243B8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235169" y="2956940"/>
                <a:ext cx="557808" cy="629792"/>
              </a:xfrm>
              <a:prstGeom prst="rect">
                <a:avLst/>
              </a:prstGeom>
            </p:spPr>
          </p:pic>
          <p:pic>
            <p:nvPicPr>
              <p:cNvPr id="41" name="Graphic 40" descr="Man with solid fill">
                <a:extLst>
                  <a:ext uri="{FF2B5EF4-FFF2-40B4-BE49-F238E27FC236}">
                    <a16:creationId xmlns:a16="http://schemas.microsoft.com/office/drawing/2014/main" id="{7DE7099A-FC85-BF87-AF80-FC09487F60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29558" y="2854008"/>
                <a:ext cx="702443" cy="793093"/>
              </a:xfrm>
              <a:prstGeom prst="rect">
                <a:avLst/>
              </a:prstGeom>
            </p:spPr>
          </p:pic>
          <p:pic>
            <p:nvPicPr>
              <p:cNvPr id="43" name="Graphic 42" descr="Dance with solid fill">
                <a:extLst>
                  <a:ext uri="{FF2B5EF4-FFF2-40B4-BE49-F238E27FC236}">
                    <a16:creationId xmlns:a16="http://schemas.microsoft.com/office/drawing/2014/main" id="{D5998E31-4B23-02DC-5848-2C1D6E3DDAC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1910" y="2778101"/>
                <a:ext cx="809885" cy="914400"/>
              </a:xfrm>
              <a:prstGeom prst="rect">
                <a:avLst/>
              </a:prstGeom>
            </p:spPr>
          </p:pic>
          <p:pic>
            <p:nvPicPr>
              <p:cNvPr id="45" name="Graphic 44" descr="Woman with solid fill">
                <a:extLst>
                  <a:ext uri="{FF2B5EF4-FFF2-40B4-BE49-F238E27FC236}">
                    <a16:creationId xmlns:a16="http://schemas.microsoft.com/office/drawing/2014/main" id="{68B41261-140C-4201-9D45-5C458F60D74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27533" y="2897062"/>
                <a:ext cx="557808" cy="629793"/>
              </a:xfrm>
              <a:prstGeom prst="rect">
                <a:avLst/>
              </a:prstGeom>
            </p:spPr>
          </p:pic>
          <p:pic>
            <p:nvPicPr>
              <p:cNvPr id="46" name="Graphic 45" descr="Confused person with solid fill">
                <a:extLst>
                  <a:ext uri="{FF2B5EF4-FFF2-40B4-BE49-F238E27FC236}">
                    <a16:creationId xmlns:a16="http://schemas.microsoft.com/office/drawing/2014/main" id="{60B2CB92-EBD5-1DEB-B508-7B6B2C2BE00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06474" y="2928468"/>
                <a:ext cx="650970" cy="734977"/>
              </a:xfrm>
              <a:prstGeom prst="rect">
                <a:avLst/>
              </a:prstGeom>
            </p:spPr>
          </p:pic>
        </p:grpSp>
      </p:grpSp>
      <p:sp>
        <p:nvSpPr>
          <p:cNvPr id="47" name="Rectangle 46">
            <a:extLst>
              <a:ext uri="{FF2B5EF4-FFF2-40B4-BE49-F238E27FC236}">
                <a16:creationId xmlns:a16="http://schemas.microsoft.com/office/drawing/2014/main" id="{73A73331-34DF-ADC4-E8AF-6C3CADD723E6}"/>
              </a:ext>
            </a:extLst>
          </p:cNvPr>
          <p:cNvSpPr/>
          <p:nvPr/>
        </p:nvSpPr>
        <p:spPr>
          <a:xfrm>
            <a:off x="1679595" y="3215805"/>
            <a:ext cx="2293736" cy="562858"/>
          </a:xfrm>
          <a:prstGeom prst="rect">
            <a:avLst/>
          </a:prstGeom>
          <a:solidFill>
            <a:srgbClr val="76D6FF">
              <a:alpha val="54902"/>
            </a:srgbClr>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8" name="Manual Operation 47">
            <a:extLst>
              <a:ext uri="{FF2B5EF4-FFF2-40B4-BE49-F238E27FC236}">
                <a16:creationId xmlns:a16="http://schemas.microsoft.com/office/drawing/2014/main" id="{37D7603D-0F4B-481B-1584-FB286794B9C7}"/>
              </a:ext>
            </a:extLst>
          </p:cNvPr>
          <p:cNvSpPr/>
          <p:nvPr/>
        </p:nvSpPr>
        <p:spPr>
          <a:xfrm rot="5400000">
            <a:off x="5149889" y="2002893"/>
            <a:ext cx="2569805" cy="496046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19"/>
              <a:gd name="connsiteX1" fmla="*/ 10000 w 10000"/>
              <a:gd name="connsiteY1" fmla="*/ 0 h 10019"/>
              <a:gd name="connsiteX2" fmla="*/ 8000 w 10000"/>
              <a:gd name="connsiteY2" fmla="*/ 10000 h 10019"/>
              <a:gd name="connsiteX3" fmla="*/ 1354 w 10000"/>
              <a:gd name="connsiteY3" fmla="*/ 10019 h 10019"/>
              <a:gd name="connsiteX4" fmla="*/ 0 w 10000"/>
              <a:gd name="connsiteY4" fmla="*/ 0 h 10019"/>
              <a:gd name="connsiteX0" fmla="*/ 196 w 8646"/>
              <a:gd name="connsiteY0" fmla="*/ 156 h 10019"/>
              <a:gd name="connsiteX1" fmla="*/ 8646 w 8646"/>
              <a:gd name="connsiteY1" fmla="*/ 0 h 10019"/>
              <a:gd name="connsiteX2" fmla="*/ 6646 w 8646"/>
              <a:gd name="connsiteY2" fmla="*/ 10000 h 10019"/>
              <a:gd name="connsiteX3" fmla="*/ 0 w 8646"/>
              <a:gd name="connsiteY3" fmla="*/ 10019 h 10019"/>
              <a:gd name="connsiteX4" fmla="*/ 196 w 8646"/>
              <a:gd name="connsiteY4" fmla="*/ 156 h 10019"/>
              <a:gd name="connsiteX0" fmla="*/ 227 w 9602"/>
              <a:gd name="connsiteY0" fmla="*/ 1 h 9845"/>
              <a:gd name="connsiteX1" fmla="*/ 9602 w 9602"/>
              <a:gd name="connsiteY1" fmla="*/ 0 h 9845"/>
              <a:gd name="connsiteX2" fmla="*/ 7687 w 9602"/>
              <a:gd name="connsiteY2" fmla="*/ 9826 h 9845"/>
              <a:gd name="connsiteX3" fmla="*/ 0 w 9602"/>
              <a:gd name="connsiteY3" fmla="*/ 9845 h 9845"/>
              <a:gd name="connsiteX4" fmla="*/ 227 w 9602"/>
              <a:gd name="connsiteY4" fmla="*/ 1 h 9845"/>
              <a:gd name="connsiteX0" fmla="*/ 236 w 10000"/>
              <a:gd name="connsiteY0" fmla="*/ 1 h 10040"/>
              <a:gd name="connsiteX1" fmla="*/ 10000 w 10000"/>
              <a:gd name="connsiteY1" fmla="*/ 0 h 10040"/>
              <a:gd name="connsiteX2" fmla="*/ 2715 w 10000"/>
              <a:gd name="connsiteY2" fmla="*/ 10040 h 10040"/>
              <a:gd name="connsiteX3" fmla="*/ 0 w 10000"/>
              <a:gd name="connsiteY3" fmla="*/ 10000 h 10040"/>
              <a:gd name="connsiteX4" fmla="*/ 236 w 10000"/>
              <a:gd name="connsiteY4" fmla="*/ 1 h 10040"/>
              <a:gd name="connsiteX0" fmla="*/ 236 w 10000"/>
              <a:gd name="connsiteY0" fmla="*/ 1 h 10030"/>
              <a:gd name="connsiteX1" fmla="*/ 10000 w 10000"/>
              <a:gd name="connsiteY1" fmla="*/ 0 h 10030"/>
              <a:gd name="connsiteX2" fmla="*/ 2343 w 10000"/>
              <a:gd name="connsiteY2" fmla="*/ 10030 h 10030"/>
              <a:gd name="connsiteX3" fmla="*/ 0 w 10000"/>
              <a:gd name="connsiteY3" fmla="*/ 10000 h 10030"/>
              <a:gd name="connsiteX4" fmla="*/ 236 w 10000"/>
              <a:gd name="connsiteY4" fmla="*/ 1 h 10030"/>
              <a:gd name="connsiteX0" fmla="*/ 26 w 9790"/>
              <a:gd name="connsiteY0" fmla="*/ 1 h 10030"/>
              <a:gd name="connsiteX1" fmla="*/ 9790 w 9790"/>
              <a:gd name="connsiteY1" fmla="*/ 0 h 10030"/>
              <a:gd name="connsiteX2" fmla="*/ 2133 w 9790"/>
              <a:gd name="connsiteY2" fmla="*/ 10030 h 10030"/>
              <a:gd name="connsiteX3" fmla="*/ 3 w 9790"/>
              <a:gd name="connsiteY3" fmla="*/ 10010 h 10030"/>
              <a:gd name="connsiteX4" fmla="*/ 26 w 9790"/>
              <a:gd name="connsiteY4" fmla="*/ 1 h 10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0" h="10030">
                <a:moveTo>
                  <a:pt x="26" y="1"/>
                </a:moveTo>
                <a:lnTo>
                  <a:pt x="9790" y="0"/>
                </a:lnTo>
                <a:lnTo>
                  <a:pt x="2133" y="10030"/>
                </a:lnTo>
                <a:lnTo>
                  <a:pt x="3" y="10010"/>
                </a:lnTo>
                <a:cubicBezTo>
                  <a:pt x="81" y="6676"/>
                  <a:pt x="-52" y="3334"/>
                  <a:pt x="26" y="1"/>
                </a:cubicBezTo>
                <a:close/>
              </a:path>
            </a:pathLst>
          </a:custGeom>
          <a:solidFill>
            <a:srgbClr val="76D6FF">
              <a:alpha val="54902"/>
            </a:srgbClr>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133D993F-3B91-10A6-5A55-033F0CA98BCB}"/>
              </a:ext>
            </a:extLst>
          </p:cNvPr>
          <p:cNvSpPr txBox="1"/>
          <p:nvPr/>
        </p:nvSpPr>
        <p:spPr>
          <a:xfrm>
            <a:off x="1640621" y="3896159"/>
            <a:ext cx="2412597" cy="70788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b="1" dirty="0">
                <a:solidFill>
                  <a:srgbClr val="202934"/>
                </a:solidFill>
                <a:latin typeface="Calibri" panose="020F0502020204030204" pitchFamily="34" charset="0"/>
                <a:cs typeface="Calibri" panose="020F0502020204030204" pitchFamily="34" charset="0"/>
              </a:rPr>
              <a:t>Crowded pool with shallow skills</a:t>
            </a:r>
          </a:p>
        </p:txBody>
      </p:sp>
      <p:sp>
        <p:nvSpPr>
          <p:cNvPr id="63" name="TextBox 62">
            <a:extLst>
              <a:ext uri="{FF2B5EF4-FFF2-40B4-BE49-F238E27FC236}">
                <a16:creationId xmlns:a16="http://schemas.microsoft.com/office/drawing/2014/main" id="{8374B916-0CCB-D099-AAA0-5FFAD5C81305}"/>
              </a:ext>
            </a:extLst>
          </p:cNvPr>
          <p:cNvSpPr txBox="1"/>
          <p:nvPr/>
        </p:nvSpPr>
        <p:spPr>
          <a:xfrm>
            <a:off x="6855227" y="3849282"/>
            <a:ext cx="1828812"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b="1" dirty="0">
                <a:solidFill>
                  <a:srgbClr val="202934"/>
                </a:solidFill>
                <a:latin typeface="Calibri" panose="020F0502020204030204" pitchFamily="34" charset="0"/>
                <a:cs typeface="Calibri" panose="020F0502020204030204" pitchFamily="34" charset="0"/>
              </a:rPr>
              <a:t>Sparse talent pool at the deep end</a:t>
            </a:r>
          </a:p>
        </p:txBody>
      </p:sp>
      <p:sp>
        <p:nvSpPr>
          <p:cNvPr id="64" name="TextBox 63">
            <a:extLst>
              <a:ext uri="{FF2B5EF4-FFF2-40B4-BE49-F238E27FC236}">
                <a16:creationId xmlns:a16="http://schemas.microsoft.com/office/drawing/2014/main" id="{560545D3-0687-48BB-578B-F5109F1B2746}"/>
              </a:ext>
            </a:extLst>
          </p:cNvPr>
          <p:cNvSpPr txBox="1"/>
          <p:nvPr/>
        </p:nvSpPr>
        <p:spPr>
          <a:xfrm>
            <a:off x="4722103" y="1289953"/>
            <a:ext cx="1106424"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Rich portfolio</a:t>
            </a:r>
          </a:p>
        </p:txBody>
      </p:sp>
      <p:sp>
        <p:nvSpPr>
          <p:cNvPr id="65" name="TextBox 64">
            <a:extLst>
              <a:ext uri="{FF2B5EF4-FFF2-40B4-BE49-F238E27FC236}">
                <a16:creationId xmlns:a16="http://schemas.microsoft.com/office/drawing/2014/main" id="{DF44B831-E681-1972-4B2A-70CBB0137C13}"/>
              </a:ext>
            </a:extLst>
          </p:cNvPr>
          <p:cNvSpPr txBox="1"/>
          <p:nvPr/>
        </p:nvSpPr>
        <p:spPr>
          <a:xfrm>
            <a:off x="3567743" y="1287420"/>
            <a:ext cx="10208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Time &amp; practice</a:t>
            </a:r>
          </a:p>
        </p:txBody>
      </p:sp>
      <p:sp>
        <p:nvSpPr>
          <p:cNvPr id="69" name="TextBox 68">
            <a:extLst>
              <a:ext uri="{FF2B5EF4-FFF2-40B4-BE49-F238E27FC236}">
                <a16:creationId xmlns:a16="http://schemas.microsoft.com/office/drawing/2014/main" id="{2B4D598D-7DD3-03D7-C0A7-B95E9A222E0A}"/>
              </a:ext>
            </a:extLst>
          </p:cNvPr>
          <p:cNvSpPr txBox="1"/>
          <p:nvPr/>
        </p:nvSpPr>
        <p:spPr>
          <a:xfrm>
            <a:off x="5962062" y="1286639"/>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Specialized knowledge</a:t>
            </a:r>
          </a:p>
        </p:txBody>
      </p:sp>
      <p:sp>
        <p:nvSpPr>
          <p:cNvPr id="70" name="TextBox 69">
            <a:extLst>
              <a:ext uri="{FF2B5EF4-FFF2-40B4-BE49-F238E27FC236}">
                <a16:creationId xmlns:a16="http://schemas.microsoft.com/office/drawing/2014/main" id="{EDA652E1-6240-26DD-5D77-DA86223680A0}"/>
              </a:ext>
            </a:extLst>
          </p:cNvPr>
          <p:cNvSpPr txBox="1"/>
          <p:nvPr/>
        </p:nvSpPr>
        <p:spPr>
          <a:xfrm>
            <a:off x="7169918" y="1289953"/>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Wide network</a:t>
            </a:r>
          </a:p>
        </p:txBody>
      </p:sp>
    </p:spTree>
    <p:extLst>
      <p:ext uri="{BB962C8B-B14F-4D97-AF65-F5344CB8AC3E}">
        <p14:creationId xmlns:p14="http://schemas.microsoft.com/office/powerpoint/2010/main" val="2672727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5" grpId="0" animBg="1"/>
      <p:bldP spid="63" grpId="0" animBg="1"/>
      <p:bldP spid="64" grpId="0" animBg="1"/>
      <p:bldP spid="65" grpId="0" animBg="1"/>
      <p:bldP spid="69" grpId="0" animBg="1"/>
      <p:bldP spid="7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ight Arrow 57">
            <a:extLst>
              <a:ext uri="{FF2B5EF4-FFF2-40B4-BE49-F238E27FC236}">
                <a16:creationId xmlns:a16="http://schemas.microsoft.com/office/drawing/2014/main" id="{71E296F6-EC2C-5337-6251-34662D1C14D5}"/>
              </a:ext>
            </a:extLst>
          </p:cNvPr>
          <p:cNvSpPr/>
          <p:nvPr/>
        </p:nvSpPr>
        <p:spPr>
          <a:xfrm>
            <a:off x="3521418" y="2509054"/>
            <a:ext cx="5241370" cy="683491"/>
          </a:xfrm>
          <a:prstGeom prst="rightArrow">
            <a:avLst>
              <a:gd name="adj1" fmla="val 39688"/>
              <a:gd name="adj2" fmla="val 54577"/>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8809973" cy="535531"/>
          </a:xfrm>
        </p:spPr>
        <p:txBody>
          <a:bodyPr/>
          <a:lstStyle/>
          <a:p>
            <a:r>
              <a:rPr lang="en-US" sz="3200" dirty="0"/>
              <a:t>How </a:t>
            </a:r>
            <a:r>
              <a:rPr lang="en-US" sz="3200" dirty="0">
                <a:solidFill>
                  <a:srgbClr val="4EA4AD"/>
                </a:solidFill>
              </a:rPr>
              <a:t>GRAPH Courses </a:t>
            </a:r>
            <a:r>
              <a:rPr lang="en-US" sz="3200" dirty="0"/>
              <a:t>can get you to the deep end</a:t>
            </a:r>
            <a:endParaRPr lang="en-CH" sz="3200"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6D8FA2BF-8248-EFE6-7BEF-C6D14C9C0290}"/>
              </a:ext>
            </a:extLst>
          </p:cNvPr>
          <p:cNvGrpSpPr/>
          <p:nvPr/>
        </p:nvGrpSpPr>
        <p:grpSpPr>
          <a:xfrm>
            <a:off x="1670345" y="3198224"/>
            <a:ext cx="7233881" cy="2594495"/>
            <a:chOff x="1039090" y="3654137"/>
            <a:chExt cx="10006446" cy="2776638"/>
          </a:xfrm>
        </p:grpSpPr>
        <p:cxnSp>
          <p:nvCxnSpPr>
            <p:cNvPr id="7" name="Straight Connector 6">
              <a:extLst>
                <a:ext uri="{FF2B5EF4-FFF2-40B4-BE49-F238E27FC236}">
                  <a16:creationId xmlns:a16="http://schemas.microsoft.com/office/drawing/2014/main" id="{73F868FB-3E67-228F-09EF-37958925D6F8}"/>
                </a:ext>
              </a:extLst>
            </p:cNvPr>
            <p:cNvCxnSpPr>
              <a:cxnSpLocks/>
            </p:cNvCxnSpPr>
            <p:nvPr/>
          </p:nvCxnSpPr>
          <p:spPr>
            <a:xfrm>
              <a:off x="1049482" y="3654137"/>
              <a:ext cx="10392" cy="62291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09FD95C-70BD-1CFB-FEE7-55A685D94420}"/>
                </a:ext>
              </a:extLst>
            </p:cNvPr>
            <p:cNvCxnSpPr>
              <a:cxnSpLocks/>
            </p:cNvCxnSpPr>
            <p:nvPr/>
          </p:nvCxnSpPr>
          <p:spPr>
            <a:xfrm>
              <a:off x="1039090" y="4277052"/>
              <a:ext cx="305492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C6731FD-3638-4A20-5874-0F132EDF3580}"/>
                </a:ext>
              </a:extLst>
            </p:cNvPr>
            <p:cNvCxnSpPr>
              <a:cxnSpLocks/>
            </p:cNvCxnSpPr>
            <p:nvPr/>
          </p:nvCxnSpPr>
          <p:spPr>
            <a:xfrm>
              <a:off x="4094017" y="4249695"/>
              <a:ext cx="6951519" cy="218108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C0A410-866C-A8BF-8A7B-C02803E6D80F}"/>
                </a:ext>
              </a:extLst>
            </p:cNvPr>
            <p:cNvCxnSpPr>
              <a:cxnSpLocks/>
            </p:cNvCxnSpPr>
            <p:nvPr/>
          </p:nvCxnSpPr>
          <p:spPr>
            <a:xfrm flipV="1">
              <a:off x="11045536" y="3654137"/>
              <a:ext cx="0" cy="277663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0AE086D-684A-BC2B-BD8F-5431EA64AB4B}"/>
                </a:ext>
              </a:extLst>
            </p:cNvPr>
            <p:cNvCxnSpPr>
              <a:cxnSpLocks/>
            </p:cNvCxnSpPr>
            <p:nvPr/>
          </p:nvCxnSpPr>
          <p:spPr>
            <a:xfrm>
              <a:off x="1039090" y="3654137"/>
              <a:ext cx="10006446" cy="0"/>
            </a:xfrm>
            <a:prstGeom prst="line">
              <a:avLst/>
            </a:prstGeom>
            <a:ln w="28575"/>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6C1E7976-A2A2-5948-E48C-E6DD0EB0AE27}"/>
              </a:ext>
            </a:extLst>
          </p:cNvPr>
          <p:cNvGrpSpPr/>
          <p:nvPr/>
        </p:nvGrpSpPr>
        <p:grpSpPr>
          <a:xfrm>
            <a:off x="1665708" y="2778101"/>
            <a:ext cx="6391736" cy="949125"/>
            <a:chOff x="1665708" y="2778101"/>
            <a:chExt cx="6391736" cy="949125"/>
          </a:xfrm>
        </p:grpSpPr>
        <p:pic>
          <p:nvPicPr>
            <p:cNvPr id="40" name="Graphic 39" descr="Dance with solid fill">
              <a:extLst>
                <a:ext uri="{FF2B5EF4-FFF2-40B4-BE49-F238E27FC236}">
                  <a16:creationId xmlns:a16="http://schemas.microsoft.com/office/drawing/2014/main" id="{71735D83-5ACA-2C5D-6A3A-784091ED5B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53891" y="2887063"/>
              <a:ext cx="744133" cy="840163"/>
            </a:xfrm>
            <a:prstGeom prst="rect">
              <a:avLst/>
            </a:prstGeom>
          </p:spPr>
        </p:pic>
        <p:grpSp>
          <p:nvGrpSpPr>
            <p:cNvPr id="67" name="Group 66">
              <a:extLst>
                <a:ext uri="{FF2B5EF4-FFF2-40B4-BE49-F238E27FC236}">
                  <a16:creationId xmlns:a16="http://schemas.microsoft.com/office/drawing/2014/main" id="{6B3AC248-D07E-E42E-DB3A-C223480562F2}"/>
                </a:ext>
              </a:extLst>
            </p:cNvPr>
            <p:cNvGrpSpPr/>
            <p:nvPr/>
          </p:nvGrpSpPr>
          <p:grpSpPr>
            <a:xfrm>
              <a:off x="1665708" y="2778101"/>
              <a:ext cx="6391736" cy="938313"/>
              <a:chOff x="1665708" y="2778101"/>
              <a:chExt cx="6391736" cy="938313"/>
            </a:xfrm>
          </p:grpSpPr>
          <p:pic>
            <p:nvPicPr>
              <p:cNvPr id="38" name="Graphic 37" descr="Dance with solid fill">
                <a:extLst>
                  <a:ext uri="{FF2B5EF4-FFF2-40B4-BE49-F238E27FC236}">
                    <a16:creationId xmlns:a16="http://schemas.microsoft.com/office/drawing/2014/main" id="{06E66616-E7F2-A034-9E01-B1BC992C164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95790" y="2815260"/>
                <a:ext cx="744133" cy="840163"/>
              </a:xfrm>
              <a:prstGeom prst="rect">
                <a:avLst/>
              </a:prstGeom>
            </p:spPr>
          </p:pic>
          <p:pic>
            <p:nvPicPr>
              <p:cNvPr id="28" name="Graphic 27" descr="Man with solid fill">
                <a:extLst>
                  <a:ext uri="{FF2B5EF4-FFF2-40B4-BE49-F238E27FC236}">
                    <a16:creationId xmlns:a16="http://schemas.microsoft.com/office/drawing/2014/main" id="{5560D2AA-C024-F137-6ADC-5AF3C0DB3F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665708" y="2883329"/>
                <a:ext cx="702443" cy="793093"/>
              </a:xfrm>
              <a:prstGeom prst="rect">
                <a:avLst/>
              </a:prstGeom>
            </p:spPr>
          </p:pic>
          <p:pic>
            <p:nvPicPr>
              <p:cNvPr id="30" name="Graphic 29" descr="Woman with solid fill">
                <a:extLst>
                  <a:ext uri="{FF2B5EF4-FFF2-40B4-BE49-F238E27FC236}">
                    <a16:creationId xmlns:a16="http://schemas.microsoft.com/office/drawing/2014/main" id="{FD3317CB-CDDB-2CBF-8AE5-CCD1074D29A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842428" y="2873986"/>
                <a:ext cx="746140" cy="842428"/>
              </a:xfrm>
              <a:prstGeom prst="rect">
                <a:avLst/>
              </a:prstGeom>
            </p:spPr>
          </p:pic>
          <p:pic>
            <p:nvPicPr>
              <p:cNvPr id="32" name="Graphic 31" descr="Dance with solid fill">
                <a:extLst>
                  <a:ext uri="{FF2B5EF4-FFF2-40B4-BE49-F238E27FC236}">
                    <a16:creationId xmlns:a16="http://schemas.microsoft.com/office/drawing/2014/main" id="{626C6BE0-6BBC-453B-8B3A-A6DB60C1988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05180" y="2799383"/>
                <a:ext cx="809885" cy="914400"/>
              </a:xfrm>
              <a:prstGeom prst="rect">
                <a:avLst/>
              </a:prstGeom>
            </p:spPr>
          </p:pic>
          <p:pic>
            <p:nvPicPr>
              <p:cNvPr id="34" name="Graphic 33" descr="Confused person with solid fill">
                <a:extLst>
                  <a:ext uri="{FF2B5EF4-FFF2-40B4-BE49-F238E27FC236}">
                    <a16:creationId xmlns:a16="http://schemas.microsoft.com/office/drawing/2014/main" id="{E44CB52E-4671-75C4-179C-EBFC1CB3379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433875" y="2928468"/>
                <a:ext cx="557808" cy="629792"/>
              </a:xfrm>
              <a:prstGeom prst="rect">
                <a:avLst/>
              </a:prstGeom>
            </p:spPr>
          </p:pic>
          <p:pic>
            <p:nvPicPr>
              <p:cNvPr id="37" name="Graphic 36" descr="Woman with solid fill">
                <a:extLst>
                  <a:ext uri="{FF2B5EF4-FFF2-40B4-BE49-F238E27FC236}">
                    <a16:creationId xmlns:a16="http://schemas.microsoft.com/office/drawing/2014/main" id="{30E8E535-1C7D-DA1B-068B-70095B27D7C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743423" y="2955129"/>
                <a:ext cx="557808" cy="629793"/>
              </a:xfrm>
              <a:prstGeom prst="rect">
                <a:avLst/>
              </a:prstGeom>
            </p:spPr>
          </p:pic>
          <p:pic>
            <p:nvPicPr>
              <p:cNvPr id="39" name="Graphic 38" descr="Confused person with solid fill">
                <a:extLst>
                  <a:ext uri="{FF2B5EF4-FFF2-40B4-BE49-F238E27FC236}">
                    <a16:creationId xmlns:a16="http://schemas.microsoft.com/office/drawing/2014/main" id="{FEC7E32A-491D-53AF-0BC3-921159243B8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235169" y="2956940"/>
                <a:ext cx="557808" cy="629792"/>
              </a:xfrm>
              <a:prstGeom prst="rect">
                <a:avLst/>
              </a:prstGeom>
            </p:spPr>
          </p:pic>
          <p:pic>
            <p:nvPicPr>
              <p:cNvPr id="41" name="Graphic 40" descr="Man with solid fill">
                <a:extLst>
                  <a:ext uri="{FF2B5EF4-FFF2-40B4-BE49-F238E27FC236}">
                    <a16:creationId xmlns:a16="http://schemas.microsoft.com/office/drawing/2014/main" id="{7DE7099A-FC85-BF87-AF80-FC09487F60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29558" y="2854008"/>
                <a:ext cx="702443" cy="793093"/>
              </a:xfrm>
              <a:prstGeom prst="rect">
                <a:avLst/>
              </a:prstGeom>
            </p:spPr>
          </p:pic>
          <p:pic>
            <p:nvPicPr>
              <p:cNvPr id="43" name="Graphic 42" descr="Dance with solid fill">
                <a:extLst>
                  <a:ext uri="{FF2B5EF4-FFF2-40B4-BE49-F238E27FC236}">
                    <a16:creationId xmlns:a16="http://schemas.microsoft.com/office/drawing/2014/main" id="{D5998E31-4B23-02DC-5848-2C1D6E3DDAC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1910" y="2778101"/>
                <a:ext cx="809885" cy="914400"/>
              </a:xfrm>
              <a:prstGeom prst="rect">
                <a:avLst/>
              </a:prstGeom>
            </p:spPr>
          </p:pic>
          <p:pic>
            <p:nvPicPr>
              <p:cNvPr id="45" name="Graphic 44" descr="Woman with solid fill">
                <a:extLst>
                  <a:ext uri="{FF2B5EF4-FFF2-40B4-BE49-F238E27FC236}">
                    <a16:creationId xmlns:a16="http://schemas.microsoft.com/office/drawing/2014/main" id="{68B41261-140C-4201-9D45-5C458F60D74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27533" y="2897062"/>
                <a:ext cx="557808" cy="629793"/>
              </a:xfrm>
              <a:prstGeom prst="rect">
                <a:avLst/>
              </a:prstGeom>
            </p:spPr>
          </p:pic>
          <p:pic>
            <p:nvPicPr>
              <p:cNvPr id="46" name="Graphic 45" descr="Confused person with solid fill">
                <a:extLst>
                  <a:ext uri="{FF2B5EF4-FFF2-40B4-BE49-F238E27FC236}">
                    <a16:creationId xmlns:a16="http://schemas.microsoft.com/office/drawing/2014/main" id="{60B2CB92-EBD5-1DEB-B508-7B6B2C2BE00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406474" y="2928468"/>
                <a:ext cx="650970" cy="734977"/>
              </a:xfrm>
              <a:prstGeom prst="rect">
                <a:avLst/>
              </a:prstGeom>
            </p:spPr>
          </p:pic>
        </p:grpSp>
      </p:grpSp>
      <p:grpSp>
        <p:nvGrpSpPr>
          <p:cNvPr id="14" name="Group 13">
            <a:extLst>
              <a:ext uri="{FF2B5EF4-FFF2-40B4-BE49-F238E27FC236}">
                <a16:creationId xmlns:a16="http://schemas.microsoft.com/office/drawing/2014/main" id="{6995B39D-CE95-7F7B-4F27-6F2065AFEF55}"/>
              </a:ext>
            </a:extLst>
          </p:cNvPr>
          <p:cNvGrpSpPr/>
          <p:nvPr/>
        </p:nvGrpSpPr>
        <p:grpSpPr>
          <a:xfrm>
            <a:off x="1679595" y="3198225"/>
            <a:ext cx="7235431" cy="2569805"/>
            <a:chOff x="1679595" y="3198225"/>
            <a:chExt cx="7235431" cy="2569805"/>
          </a:xfrm>
        </p:grpSpPr>
        <p:sp>
          <p:nvSpPr>
            <p:cNvPr id="47" name="Rectangle 46">
              <a:extLst>
                <a:ext uri="{FF2B5EF4-FFF2-40B4-BE49-F238E27FC236}">
                  <a16:creationId xmlns:a16="http://schemas.microsoft.com/office/drawing/2014/main" id="{73A73331-34DF-ADC4-E8AF-6C3CADD723E6}"/>
                </a:ext>
              </a:extLst>
            </p:cNvPr>
            <p:cNvSpPr/>
            <p:nvPr/>
          </p:nvSpPr>
          <p:spPr>
            <a:xfrm>
              <a:off x="1679595" y="3215805"/>
              <a:ext cx="2293736" cy="562858"/>
            </a:xfrm>
            <a:prstGeom prst="rect">
              <a:avLst/>
            </a:prstGeom>
            <a:solidFill>
              <a:srgbClr val="76D6FF">
                <a:alpha val="54902"/>
              </a:srgbClr>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8" name="Manual Operation 47">
              <a:extLst>
                <a:ext uri="{FF2B5EF4-FFF2-40B4-BE49-F238E27FC236}">
                  <a16:creationId xmlns:a16="http://schemas.microsoft.com/office/drawing/2014/main" id="{37D7603D-0F4B-481B-1584-FB286794B9C7}"/>
                </a:ext>
              </a:extLst>
            </p:cNvPr>
            <p:cNvSpPr/>
            <p:nvPr/>
          </p:nvSpPr>
          <p:spPr>
            <a:xfrm rot="5400000">
              <a:off x="5149889" y="2002893"/>
              <a:ext cx="2569805" cy="496046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19"/>
                <a:gd name="connsiteX1" fmla="*/ 10000 w 10000"/>
                <a:gd name="connsiteY1" fmla="*/ 0 h 10019"/>
                <a:gd name="connsiteX2" fmla="*/ 8000 w 10000"/>
                <a:gd name="connsiteY2" fmla="*/ 10000 h 10019"/>
                <a:gd name="connsiteX3" fmla="*/ 1354 w 10000"/>
                <a:gd name="connsiteY3" fmla="*/ 10019 h 10019"/>
                <a:gd name="connsiteX4" fmla="*/ 0 w 10000"/>
                <a:gd name="connsiteY4" fmla="*/ 0 h 10019"/>
                <a:gd name="connsiteX0" fmla="*/ 196 w 8646"/>
                <a:gd name="connsiteY0" fmla="*/ 156 h 10019"/>
                <a:gd name="connsiteX1" fmla="*/ 8646 w 8646"/>
                <a:gd name="connsiteY1" fmla="*/ 0 h 10019"/>
                <a:gd name="connsiteX2" fmla="*/ 6646 w 8646"/>
                <a:gd name="connsiteY2" fmla="*/ 10000 h 10019"/>
                <a:gd name="connsiteX3" fmla="*/ 0 w 8646"/>
                <a:gd name="connsiteY3" fmla="*/ 10019 h 10019"/>
                <a:gd name="connsiteX4" fmla="*/ 196 w 8646"/>
                <a:gd name="connsiteY4" fmla="*/ 156 h 10019"/>
                <a:gd name="connsiteX0" fmla="*/ 227 w 9602"/>
                <a:gd name="connsiteY0" fmla="*/ 1 h 9845"/>
                <a:gd name="connsiteX1" fmla="*/ 9602 w 9602"/>
                <a:gd name="connsiteY1" fmla="*/ 0 h 9845"/>
                <a:gd name="connsiteX2" fmla="*/ 7687 w 9602"/>
                <a:gd name="connsiteY2" fmla="*/ 9826 h 9845"/>
                <a:gd name="connsiteX3" fmla="*/ 0 w 9602"/>
                <a:gd name="connsiteY3" fmla="*/ 9845 h 9845"/>
                <a:gd name="connsiteX4" fmla="*/ 227 w 9602"/>
                <a:gd name="connsiteY4" fmla="*/ 1 h 9845"/>
                <a:gd name="connsiteX0" fmla="*/ 236 w 10000"/>
                <a:gd name="connsiteY0" fmla="*/ 1 h 10040"/>
                <a:gd name="connsiteX1" fmla="*/ 10000 w 10000"/>
                <a:gd name="connsiteY1" fmla="*/ 0 h 10040"/>
                <a:gd name="connsiteX2" fmla="*/ 2715 w 10000"/>
                <a:gd name="connsiteY2" fmla="*/ 10040 h 10040"/>
                <a:gd name="connsiteX3" fmla="*/ 0 w 10000"/>
                <a:gd name="connsiteY3" fmla="*/ 10000 h 10040"/>
                <a:gd name="connsiteX4" fmla="*/ 236 w 10000"/>
                <a:gd name="connsiteY4" fmla="*/ 1 h 10040"/>
                <a:gd name="connsiteX0" fmla="*/ 236 w 10000"/>
                <a:gd name="connsiteY0" fmla="*/ 1 h 10030"/>
                <a:gd name="connsiteX1" fmla="*/ 10000 w 10000"/>
                <a:gd name="connsiteY1" fmla="*/ 0 h 10030"/>
                <a:gd name="connsiteX2" fmla="*/ 2343 w 10000"/>
                <a:gd name="connsiteY2" fmla="*/ 10030 h 10030"/>
                <a:gd name="connsiteX3" fmla="*/ 0 w 10000"/>
                <a:gd name="connsiteY3" fmla="*/ 10000 h 10030"/>
                <a:gd name="connsiteX4" fmla="*/ 236 w 10000"/>
                <a:gd name="connsiteY4" fmla="*/ 1 h 10030"/>
                <a:gd name="connsiteX0" fmla="*/ 26 w 9790"/>
                <a:gd name="connsiteY0" fmla="*/ 1 h 10030"/>
                <a:gd name="connsiteX1" fmla="*/ 9790 w 9790"/>
                <a:gd name="connsiteY1" fmla="*/ 0 h 10030"/>
                <a:gd name="connsiteX2" fmla="*/ 2133 w 9790"/>
                <a:gd name="connsiteY2" fmla="*/ 10030 h 10030"/>
                <a:gd name="connsiteX3" fmla="*/ 3 w 9790"/>
                <a:gd name="connsiteY3" fmla="*/ 10010 h 10030"/>
                <a:gd name="connsiteX4" fmla="*/ 26 w 9790"/>
                <a:gd name="connsiteY4" fmla="*/ 1 h 10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0" h="10030">
                  <a:moveTo>
                    <a:pt x="26" y="1"/>
                  </a:moveTo>
                  <a:lnTo>
                    <a:pt x="9790" y="0"/>
                  </a:lnTo>
                  <a:lnTo>
                    <a:pt x="2133" y="10030"/>
                  </a:lnTo>
                  <a:lnTo>
                    <a:pt x="3" y="10010"/>
                  </a:lnTo>
                  <a:cubicBezTo>
                    <a:pt x="81" y="6676"/>
                    <a:pt x="-52" y="3334"/>
                    <a:pt x="26" y="1"/>
                  </a:cubicBezTo>
                  <a:close/>
                </a:path>
              </a:pathLst>
            </a:custGeom>
            <a:solidFill>
              <a:srgbClr val="76D6FF">
                <a:alpha val="54902"/>
              </a:srgbClr>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grpSp>
      <p:sp>
        <p:nvSpPr>
          <p:cNvPr id="55" name="TextBox 54">
            <a:extLst>
              <a:ext uri="{FF2B5EF4-FFF2-40B4-BE49-F238E27FC236}">
                <a16:creationId xmlns:a16="http://schemas.microsoft.com/office/drawing/2014/main" id="{133D993F-3B91-10A6-5A55-033F0CA98BCB}"/>
              </a:ext>
            </a:extLst>
          </p:cNvPr>
          <p:cNvSpPr txBox="1"/>
          <p:nvPr/>
        </p:nvSpPr>
        <p:spPr>
          <a:xfrm>
            <a:off x="1640621" y="3896159"/>
            <a:ext cx="2412597" cy="70788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b="1" dirty="0">
                <a:solidFill>
                  <a:srgbClr val="202934"/>
                </a:solidFill>
                <a:latin typeface="Calibri" panose="020F0502020204030204" pitchFamily="34" charset="0"/>
                <a:cs typeface="Calibri" panose="020F0502020204030204" pitchFamily="34" charset="0"/>
              </a:rPr>
              <a:t>Crowded pool with shallow skills</a:t>
            </a:r>
          </a:p>
        </p:txBody>
      </p:sp>
      <p:sp>
        <p:nvSpPr>
          <p:cNvPr id="63" name="TextBox 62">
            <a:extLst>
              <a:ext uri="{FF2B5EF4-FFF2-40B4-BE49-F238E27FC236}">
                <a16:creationId xmlns:a16="http://schemas.microsoft.com/office/drawing/2014/main" id="{8374B916-0CCB-D099-AAA0-5FFAD5C81305}"/>
              </a:ext>
            </a:extLst>
          </p:cNvPr>
          <p:cNvSpPr txBox="1"/>
          <p:nvPr/>
        </p:nvSpPr>
        <p:spPr>
          <a:xfrm>
            <a:off x="6855227" y="3849282"/>
            <a:ext cx="1828812" cy="1015663"/>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000" b="1" dirty="0">
                <a:solidFill>
                  <a:srgbClr val="202934"/>
                </a:solidFill>
                <a:latin typeface="Calibri" panose="020F0502020204030204" pitchFamily="34" charset="0"/>
                <a:cs typeface="Calibri" panose="020F0502020204030204" pitchFamily="34" charset="0"/>
              </a:rPr>
              <a:t>Sparse talent pool at the deep end</a:t>
            </a:r>
          </a:p>
        </p:txBody>
      </p:sp>
      <p:sp>
        <p:nvSpPr>
          <p:cNvPr id="5" name="TextBox 4">
            <a:extLst>
              <a:ext uri="{FF2B5EF4-FFF2-40B4-BE49-F238E27FC236}">
                <a16:creationId xmlns:a16="http://schemas.microsoft.com/office/drawing/2014/main" id="{3AF433E8-58BC-65DC-E083-14580D5BDC86}"/>
              </a:ext>
            </a:extLst>
          </p:cNvPr>
          <p:cNvSpPr txBox="1"/>
          <p:nvPr/>
        </p:nvSpPr>
        <p:spPr>
          <a:xfrm>
            <a:off x="4722103" y="1289953"/>
            <a:ext cx="1106424"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Rich portfolio</a:t>
            </a:r>
          </a:p>
        </p:txBody>
      </p:sp>
      <p:sp>
        <p:nvSpPr>
          <p:cNvPr id="6" name="TextBox 5">
            <a:extLst>
              <a:ext uri="{FF2B5EF4-FFF2-40B4-BE49-F238E27FC236}">
                <a16:creationId xmlns:a16="http://schemas.microsoft.com/office/drawing/2014/main" id="{F87D15B8-9B75-9CB7-EB91-4C93ADDD460B}"/>
              </a:ext>
            </a:extLst>
          </p:cNvPr>
          <p:cNvSpPr txBox="1"/>
          <p:nvPr/>
        </p:nvSpPr>
        <p:spPr>
          <a:xfrm>
            <a:off x="3567743" y="1287420"/>
            <a:ext cx="10208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Time &amp; practice</a:t>
            </a:r>
          </a:p>
        </p:txBody>
      </p:sp>
      <p:sp>
        <p:nvSpPr>
          <p:cNvPr id="8" name="TextBox 7">
            <a:extLst>
              <a:ext uri="{FF2B5EF4-FFF2-40B4-BE49-F238E27FC236}">
                <a16:creationId xmlns:a16="http://schemas.microsoft.com/office/drawing/2014/main" id="{15F99B25-01C8-FB94-A0F6-3F54197A3DF1}"/>
              </a:ext>
            </a:extLst>
          </p:cNvPr>
          <p:cNvSpPr txBox="1"/>
          <p:nvPr/>
        </p:nvSpPr>
        <p:spPr>
          <a:xfrm>
            <a:off x="5962062" y="1286639"/>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Specialized knowledge</a:t>
            </a:r>
          </a:p>
        </p:txBody>
      </p:sp>
      <p:sp>
        <p:nvSpPr>
          <p:cNvPr id="10" name="TextBox 9">
            <a:extLst>
              <a:ext uri="{FF2B5EF4-FFF2-40B4-BE49-F238E27FC236}">
                <a16:creationId xmlns:a16="http://schemas.microsoft.com/office/drawing/2014/main" id="{937F4D54-67A4-9A81-26CE-442FE30AA1C8}"/>
              </a:ext>
            </a:extLst>
          </p:cNvPr>
          <p:cNvSpPr txBox="1"/>
          <p:nvPr/>
        </p:nvSpPr>
        <p:spPr>
          <a:xfrm>
            <a:off x="7169918" y="1289953"/>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Wide network</a:t>
            </a:r>
          </a:p>
        </p:txBody>
      </p:sp>
    </p:spTree>
    <p:extLst>
      <p:ext uri="{BB962C8B-B14F-4D97-AF65-F5344CB8AC3E}">
        <p14:creationId xmlns:p14="http://schemas.microsoft.com/office/powerpoint/2010/main" val="4037598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8809973" cy="535531"/>
          </a:xfrm>
        </p:spPr>
        <p:txBody>
          <a:bodyPr/>
          <a:lstStyle/>
          <a:p>
            <a:r>
              <a:rPr lang="en-US" sz="3200" dirty="0"/>
              <a:t>How </a:t>
            </a:r>
            <a:r>
              <a:rPr lang="en-US" sz="3200" dirty="0">
                <a:solidFill>
                  <a:srgbClr val="4EA4AD"/>
                </a:solidFill>
              </a:rPr>
              <a:t>GRAPH Courses</a:t>
            </a:r>
            <a:r>
              <a:rPr lang="en-US" sz="3200" dirty="0"/>
              <a:t> can get you to the deep end</a:t>
            </a:r>
            <a:endParaRPr lang="en-CH" sz="3200"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86CCD6C-F341-D185-86F0-1868496DEC4E}"/>
              </a:ext>
            </a:extLst>
          </p:cNvPr>
          <p:cNvSpPr txBox="1"/>
          <p:nvPr/>
        </p:nvSpPr>
        <p:spPr>
          <a:xfrm>
            <a:off x="3331765" y="2857915"/>
            <a:ext cx="2268705" cy="3348146"/>
          </a:xfrm>
          <a:prstGeom prst="rect">
            <a:avLst/>
          </a:prstGeom>
          <a:noFill/>
        </p:spPr>
        <p:txBody>
          <a:bodyPr wrap="square" lIns="72000" rIns="72000" rtlCol="0" anchor="t">
            <a:noAutofit/>
          </a:bodyPr>
          <a:lstStyle/>
          <a:p>
            <a:pPr algn="ctr"/>
            <a:r>
              <a:rPr lang="en-US" sz="2400" dirty="0">
                <a:latin typeface="Calibri" panose="020F0502020204030204" pitchFamily="34" charset="0"/>
                <a:cs typeface="Calibri" panose="020F0502020204030204" pitchFamily="34" charset="0"/>
              </a:rPr>
              <a:t>• Course capstone projects</a:t>
            </a:r>
          </a:p>
          <a:p>
            <a:pPr algn="ctr"/>
            <a:endParaRPr lang="en-US" sz="2400" dirty="0">
              <a:latin typeface="Calibri" panose="020F0502020204030204" pitchFamily="34" charset="0"/>
              <a:cs typeface="Calibri" panose="020F0502020204030204" pitchFamily="34" charset="0"/>
            </a:endParaRPr>
          </a:p>
          <a:p>
            <a:pPr algn="ctr"/>
            <a:r>
              <a:rPr lang="en-US" sz="2400" dirty="0">
                <a:latin typeface="Calibri" panose="020F0502020204030204" pitchFamily="34" charset="0"/>
                <a:cs typeface="Calibri" panose="020F0502020204030204" pitchFamily="34" charset="0"/>
              </a:rPr>
              <a:t>• Skills for sharing work on the web</a:t>
            </a:r>
          </a:p>
        </p:txBody>
      </p:sp>
      <p:sp>
        <p:nvSpPr>
          <p:cNvPr id="26" name="TextBox 25">
            <a:extLst>
              <a:ext uri="{FF2B5EF4-FFF2-40B4-BE49-F238E27FC236}">
                <a16:creationId xmlns:a16="http://schemas.microsoft.com/office/drawing/2014/main" id="{D7A09CD5-1411-2574-92C6-CF610382333E}"/>
              </a:ext>
            </a:extLst>
          </p:cNvPr>
          <p:cNvSpPr txBox="1"/>
          <p:nvPr/>
        </p:nvSpPr>
        <p:spPr>
          <a:xfrm>
            <a:off x="564457" y="2855333"/>
            <a:ext cx="2488982" cy="2565794"/>
          </a:xfrm>
          <a:prstGeom prst="rect">
            <a:avLst/>
          </a:prstGeom>
          <a:noFill/>
        </p:spPr>
        <p:txBody>
          <a:bodyPr wrap="square" lIns="72000" rIns="72000" rtlCol="0" anchor="t">
            <a:noAutofit/>
          </a:bodyPr>
          <a:lstStyle/>
          <a:p>
            <a:pPr algn="ctr"/>
            <a:r>
              <a:rPr lang="en-US" sz="2400" dirty="0">
                <a:latin typeface="Calibri" panose="020F0502020204030204" pitchFamily="34" charset="0"/>
                <a:cs typeface="Calibri" panose="020F0502020204030204" pitchFamily="34" charset="0"/>
              </a:rPr>
              <a:t>• 9-12 month structured learning  path</a:t>
            </a:r>
          </a:p>
          <a:p>
            <a:pPr algn="ctr"/>
            <a:endParaRPr lang="en-US" sz="2400" dirty="0">
              <a:latin typeface="Calibri" panose="020F0502020204030204" pitchFamily="34" charset="0"/>
              <a:cs typeface="Calibri" panose="020F0502020204030204" pitchFamily="34" charset="0"/>
            </a:endParaRPr>
          </a:p>
          <a:p>
            <a:pPr algn="ctr"/>
            <a:r>
              <a:rPr lang="en-US" sz="2400" dirty="0">
                <a:latin typeface="Calibri" panose="020F0502020204030204" pitchFamily="34" charset="0"/>
                <a:cs typeface="Calibri" panose="020F0502020204030204" pitchFamily="34" charset="0"/>
              </a:rPr>
              <a:t>• Part-time and affordable: don’t quit your job or take a big loan</a:t>
            </a:r>
          </a:p>
          <a:p>
            <a:pPr algn="ctr"/>
            <a:endParaRPr lang="en-US" sz="2400" dirty="0">
              <a:latin typeface="Calibri" panose="020F0502020204030204" pitchFamily="34" charset="0"/>
              <a:cs typeface="Calibri" panose="020F0502020204030204" pitchFamily="34" charset="0"/>
            </a:endParaRPr>
          </a:p>
        </p:txBody>
      </p:sp>
      <p:sp>
        <p:nvSpPr>
          <p:cNvPr id="87" name="TextBox 86">
            <a:extLst>
              <a:ext uri="{FF2B5EF4-FFF2-40B4-BE49-F238E27FC236}">
                <a16:creationId xmlns:a16="http://schemas.microsoft.com/office/drawing/2014/main" id="{30112D78-BA82-45AA-19A6-F7A5255A66E8}"/>
              </a:ext>
            </a:extLst>
          </p:cNvPr>
          <p:cNvSpPr txBox="1"/>
          <p:nvPr/>
        </p:nvSpPr>
        <p:spPr>
          <a:xfrm>
            <a:off x="8672897" y="2855333"/>
            <a:ext cx="2268705" cy="2083412"/>
          </a:xfrm>
          <a:prstGeom prst="rect">
            <a:avLst/>
          </a:prstGeom>
          <a:noFill/>
        </p:spPr>
        <p:txBody>
          <a:bodyPr wrap="square" lIns="72000" rIns="72000" rtlCol="0" anchor="t">
            <a:noAutofit/>
          </a:bodyPr>
          <a:lstStyle/>
          <a:p>
            <a:pPr algn="ctr"/>
            <a:r>
              <a:rPr lang="en-US" sz="2400" dirty="0">
                <a:latin typeface="Calibri" panose="020F0502020204030204" pitchFamily="34" charset="0"/>
                <a:cs typeface="Calibri" panose="020F0502020204030204" pitchFamily="34" charset="0"/>
              </a:rPr>
              <a:t>• Cohort community</a:t>
            </a:r>
          </a:p>
          <a:p>
            <a:pPr algn="ctr"/>
            <a:endParaRPr lang="en-US" sz="2400" dirty="0">
              <a:latin typeface="Calibri" panose="020F0502020204030204" pitchFamily="34" charset="0"/>
              <a:cs typeface="Calibri" panose="020F0502020204030204" pitchFamily="34" charset="0"/>
            </a:endParaRPr>
          </a:p>
          <a:p>
            <a:pPr algn="ctr"/>
            <a:r>
              <a:rPr lang="en-US" sz="2400" dirty="0">
                <a:latin typeface="Calibri" panose="020F0502020204030204" pitchFamily="34" charset="0"/>
                <a:cs typeface="Calibri" panose="020F0502020204030204" pitchFamily="34" charset="0"/>
              </a:rPr>
              <a:t>• 300+ cohort alumni</a:t>
            </a:r>
          </a:p>
          <a:p>
            <a:pPr algn="ctr"/>
            <a:endParaRPr lang="en-US" sz="2400" dirty="0">
              <a:latin typeface="Calibri" panose="020F0502020204030204" pitchFamily="34" charset="0"/>
              <a:cs typeface="Calibri" panose="020F0502020204030204" pitchFamily="34" charset="0"/>
            </a:endParaRPr>
          </a:p>
          <a:p>
            <a:pPr algn="ctr"/>
            <a:r>
              <a:rPr lang="en-US" sz="2400" dirty="0">
                <a:latin typeface="Calibri" panose="020F0502020204030204" pitchFamily="34" charset="0"/>
                <a:cs typeface="Calibri" panose="020F0502020204030204" pitchFamily="34" charset="0"/>
              </a:rPr>
              <a:t>• Industry connections</a:t>
            </a:r>
          </a:p>
        </p:txBody>
      </p:sp>
      <p:sp>
        <p:nvSpPr>
          <p:cNvPr id="91" name="TextBox 90">
            <a:extLst>
              <a:ext uri="{FF2B5EF4-FFF2-40B4-BE49-F238E27FC236}">
                <a16:creationId xmlns:a16="http://schemas.microsoft.com/office/drawing/2014/main" id="{FF675F7D-DF01-648B-4732-0FEC345D8C2A}"/>
              </a:ext>
            </a:extLst>
          </p:cNvPr>
          <p:cNvSpPr txBox="1"/>
          <p:nvPr/>
        </p:nvSpPr>
        <p:spPr>
          <a:xfrm>
            <a:off x="6061301" y="2857915"/>
            <a:ext cx="2268705" cy="3348146"/>
          </a:xfrm>
          <a:prstGeom prst="rect">
            <a:avLst/>
          </a:prstGeom>
          <a:noFill/>
        </p:spPr>
        <p:txBody>
          <a:bodyPr wrap="square" lIns="72000" rIns="72000" rtlCol="0" anchor="t">
            <a:noAutofit/>
          </a:bodyPr>
          <a:lstStyle/>
          <a:p>
            <a:pPr algn="ctr"/>
            <a:r>
              <a:rPr lang="en-US" sz="2400" dirty="0">
                <a:latin typeface="Calibri" panose="020F0502020204030204" pitchFamily="34" charset="0"/>
                <a:cs typeface="Calibri" panose="020F0502020204030204" pitchFamily="34" charset="0"/>
              </a:rPr>
              <a:t>• Case studies across sectors</a:t>
            </a:r>
          </a:p>
          <a:p>
            <a:pPr algn="ctr"/>
            <a:endParaRPr lang="en-US" sz="2400" dirty="0">
              <a:latin typeface="Calibri" panose="020F0502020204030204" pitchFamily="34" charset="0"/>
              <a:cs typeface="Calibri" panose="020F0502020204030204" pitchFamily="34" charset="0"/>
            </a:endParaRPr>
          </a:p>
          <a:p>
            <a:pPr algn="ctr"/>
            <a:r>
              <a:rPr lang="en-US" sz="2400" dirty="0">
                <a:latin typeface="Calibri" panose="020F0502020204030204" pitchFamily="34" charset="0"/>
                <a:cs typeface="Calibri" panose="020F0502020204030204" pitchFamily="34" charset="0"/>
              </a:rPr>
              <a:t> • Help finding datasets</a:t>
            </a:r>
          </a:p>
        </p:txBody>
      </p:sp>
      <p:sp>
        <p:nvSpPr>
          <p:cNvPr id="92" name="TextBox 91">
            <a:extLst>
              <a:ext uri="{FF2B5EF4-FFF2-40B4-BE49-F238E27FC236}">
                <a16:creationId xmlns:a16="http://schemas.microsoft.com/office/drawing/2014/main" id="{6B2A61EE-8F2E-87E5-506D-4DE456CEBD8A}"/>
              </a:ext>
            </a:extLst>
          </p:cNvPr>
          <p:cNvSpPr txBox="1"/>
          <p:nvPr/>
        </p:nvSpPr>
        <p:spPr>
          <a:xfrm>
            <a:off x="4020354" y="1436873"/>
            <a:ext cx="1106424"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Rich portfolio</a:t>
            </a:r>
          </a:p>
        </p:txBody>
      </p:sp>
      <p:sp>
        <p:nvSpPr>
          <p:cNvPr id="93" name="TextBox 92">
            <a:extLst>
              <a:ext uri="{FF2B5EF4-FFF2-40B4-BE49-F238E27FC236}">
                <a16:creationId xmlns:a16="http://schemas.microsoft.com/office/drawing/2014/main" id="{CE2DE814-2589-8EFA-CA0F-7677DE905475}"/>
              </a:ext>
            </a:extLst>
          </p:cNvPr>
          <p:cNvSpPr txBox="1"/>
          <p:nvPr/>
        </p:nvSpPr>
        <p:spPr>
          <a:xfrm>
            <a:off x="1298535" y="1436873"/>
            <a:ext cx="10208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Time &amp; practice</a:t>
            </a:r>
          </a:p>
        </p:txBody>
      </p:sp>
      <p:sp>
        <p:nvSpPr>
          <p:cNvPr id="94" name="TextBox 93">
            <a:extLst>
              <a:ext uri="{FF2B5EF4-FFF2-40B4-BE49-F238E27FC236}">
                <a16:creationId xmlns:a16="http://schemas.microsoft.com/office/drawing/2014/main" id="{4DD29A56-467E-FC20-81B7-308B97CAD1EB}"/>
              </a:ext>
            </a:extLst>
          </p:cNvPr>
          <p:cNvSpPr txBox="1"/>
          <p:nvPr/>
        </p:nvSpPr>
        <p:spPr>
          <a:xfrm>
            <a:off x="6642442" y="1436873"/>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Specialized knowledge</a:t>
            </a:r>
          </a:p>
        </p:txBody>
      </p:sp>
      <p:sp>
        <p:nvSpPr>
          <p:cNvPr id="95" name="TextBox 94">
            <a:extLst>
              <a:ext uri="{FF2B5EF4-FFF2-40B4-BE49-F238E27FC236}">
                <a16:creationId xmlns:a16="http://schemas.microsoft.com/office/drawing/2014/main" id="{EA03F1A1-6AC0-E2D7-BC22-CAACC52EA07D}"/>
              </a:ext>
            </a:extLst>
          </p:cNvPr>
          <p:cNvSpPr txBox="1"/>
          <p:nvPr/>
        </p:nvSpPr>
        <p:spPr>
          <a:xfrm>
            <a:off x="9264532" y="1436873"/>
            <a:ext cx="1106425" cy="1223196"/>
          </a:xfrm>
          <a:prstGeom prst="rect">
            <a:avLst/>
          </a:prstGeom>
          <a:solidFill>
            <a:schemeClr val="accent2"/>
          </a:solidFill>
        </p:spPr>
        <p:txBody>
          <a:bodyPr wrap="square" lIns="36000" rIns="36000" rtlCol="0" anchor="ctr">
            <a:noAutofit/>
          </a:bodyPr>
          <a:lstStyle/>
          <a:p>
            <a:pPr algn="ctr"/>
            <a:r>
              <a:rPr lang="en-US" sz="1700" b="1" dirty="0">
                <a:solidFill>
                  <a:schemeClr val="bg1"/>
                </a:solidFill>
                <a:latin typeface="Calibri" panose="020F0502020204030204" pitchFamily="34" charset="0"/>
                <a:cs typeface="Calibri" panose="020F0502020204030204" pitchFamily="34" charset="0"/>
              </a:rPr>
              <a:t>Wide network</a:t>
            </a:r>
          </a:p>
        </p:txBody>
      </p:sp>
    </p:spTree>
    <p:extLst>
      <p:ext uri="{BB962C8B-B14F-4D97-AF65-F5344CB8AC3E}">
        <p14:creationId xmlns:p14="http://schemas.microsoft.com/office/powerpoint/2010/main" val="732790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1">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1">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7">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bldP spid="26" grpId="0" build="p"/>
      <p:bldP spid="87" grpId="0" build="p"/>
      <p:bldP spid="91"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972637" cy="535531"/>
          </a:xfrm>
        </p:spPr>
        <p:txBody>
          <a:bodyPr/>
          <a:lstStyle/>
          <a:p>
            <a:r>
              <a:rPr lang="en-US" dirty="0"/>
              <a:t>Is now the right time? Key </a:t>
            </a:r>
            <a:r>
              <a:rPr lang="en-US" dirty="0">
                <a:solidFill>
                  <a:srgbClr val="4EA4AD"/>
                </a:solidFill>
              </a:rPr>
              <a:t>trends</a:t>
            </a:r>
            <a:r>
              <a:rPr lang="en-US" dirty="0"/>
              <a:t>:</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6" name="Picture 5" descr="A group of yellow and red circles with black eyes&#10;&#10;Description automatically generated">
            <a:extLst>
              <a:ext uri="{FF2B5EF4-FFF2-40B4-BE49-F238E27FC236}">
                <a16:creationId xmlns:a16="http://schemas.microsoft.com/office/drawing/2014/main" id="{AAA320B7-88F0-80CD-1684-FCDB11E9E532}"/>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1853043" y="1840977"/>
            <a:ext cx="1527463" cy="1588023"/>
          </a:xfrm>
          <a:prstGeom prst="rect">
            <a:avLst/>
          </a:prstGeom>
        </p:spPr>
      </p:pic>
      <p:sp>
        <p:nvSpPr>
          <p:cNvPr id="11" name="Title 2">
            <a:extLst>
              <a:ext uri="{FF2B5EF4-FFF2-40B4-BE49-F238E27FC236}">
                <a16:creationId xmlns:a16="http://schemas.microsoft.com/office/drawing/2014/main" id="{EBE62364-CDE5-3CAE-4145-57E4353F58F7}"/>
              </a:ext>
            </a:extLst>
          </p:cNvPr>
          <p:cNvSpPr txBox="1">
            <a:spLocks/>
          </p:cNvSpPr>
          <p:nvPr/>
        </p:nvSpPr>
        <p:spPr>
          <a:xfrm>
            <a:off x="4642625" y="3875099"/>
            <a:ext cx="3483066"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Oversupply of data analysts/scientists?</a:t>
            </a:r>
            <a:endParaRPr lang="en-CH" sz="2400" dirty="0"/>
          </a:p>
        </p:txBody>
      </p:sp>
      <p:sp>
        <p:nvSpPr>
          <p:cNvPr id="12" name="Title 2">
            <a:extLst>
              <a:ext uri="{FF2B5EF4-FFF2-40B4-BE49-F238E27FC236}">
                <a16:creationId xmlns:a16="http://schemas.microsoft.com/office/drawing/2014/main" id="{8018D54F-320C-92D9-0F2F-05841F4A85E5}"/>
              </a:ext>
            </a:extLst>
          </p:cNvPr>
          <p:cNvSpPr txBox="1">
            <a:spLocks/>
          </p:cNvSpPr>
          <p:nvPr/>
        </p:nvSpPr>
        <p:spPr>
          <a:xfrm>
            <a:off x="8360541" y="3839893"/>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AI making programming obsolete? </a:t>
            </a:r>
            <a:endParaRPr lang="en-CH" sz="2400" dirty="0"/>
          </a:p>
        </p:txBody>
      </p:sp>
      <p:pic>
        <p:nvPicPr>
          <p:cNvPr id="15" name="Picture 14" descr="A yellow face with a finger pointing to it&#10;&#10;Description automatically generated">
            <a:extLst>
              <a:ext uri="{FF2B5EF4-FFF2-40B4-BE49-F238E27FC236}">
                <a16:creationId xmlns:a16="http://schemas.microsoft.com/office/drawing/2014/main" id="{479BC1B2-C472-74BF-2D6D-BD89F73F33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27650" y="1885168"/>
            <a:ext cx="1527463" cy="1618550"/>
          </a:xfrm>
          <a:prstGeom prst="rect">
            <a:avLst/>
          </a:prstGeom>
        </p:spPr>
      </p:pic>
      <p:pic>
        <p:nvPicPr>
          <p:cNvPr id="16" name="Picture 15" descr="A yellow face with a finger pointing to it&#10;&#10;Description automatically generated">
            <a:extLst>
              <a:ext uri="{FF2B5EF4-FFF2-40B4-BE49-F238E27FC236}">
                <a16:creationId xmlns:a16="http://schemas.microsoft.com/office/drawing/2014/main" id="{7DFAFD84-BB30-1A47-7F6F-AAC06CAA1B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07731" y="1807688"/>
            <a:ext cx="1527463" cy="1618550"/>
          </a:xfrm>
          <a:prstGeom prst="rect">
            <a:avLst/>
          </a:prstGeom>
        </p:spPr>
      </p:pic>
      <p:sp>
        <p:nvSpPr>
          <p:cNvPr id="2" name="Title 2">
            <a:extLst>
              <a:ext uri="{FF2B5EF4-FFF2-40B4-BE49-F238E27FC236}">
                <a16:creationId xmlns:a16="http://schemas.microsoft.com/office/drawing/2014/main" id="{FB1B4595-B6A0-B58F-3605-1509E50FC231}"/>
              </a:ext>
            </a:extLst>
          </p:cNvPr>
          <p:cNvSpPr txBox="1">
            <a:spLocks/>
          </p:cNvSpPr>
          <p:nvPr/>
        </p:nvSpPr>
        <p:spPr>
          <a:xfrm>
            <a:off x="1059869" y="3875099"/>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High demand for data skills</a:t>
            </a:r>
            <a:endParaRPr lang="en-CH" sz="2400" dirty="0"/>
          </a:p>
        </p:txBody>
      </p:sp>
    </p:spTree>
    <p:extLst>
      <p:ext uri="{BB962C8B-B14F-4D97-AF65-F5344CB8AC3E}">
        <p14:creationId xmlns:p14="http://schemas.microsoft.com/office/powerpoint/2010/main" val="3132148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972637" cy="535531"/>
          </a:xfrm>
        </p:spPr>
        <p:txBody>
          <a:bodyPr/>
          <a:lstStyle/>
          <a:p>
            <a:r>
              <a:rPr lang="en-US" dirty="0"/>
              <a:t>Is now the right time? Key </a:t>
            </a:r>
            <a:r>
              <a:rPr lang="en-US" dirty="0">
                <a:solidFill>
                  <a:srgbClr val="4EA4AD"/>
                </a:solidFill>
              </a:rPr>
              <a:t>trends</a:t>
            </a:r>
            <a:r>
              <a:rPr lang="en-US" dirty="0"/>
              <a:t>:</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6" name="Picture 5" descr="A group of yellow and red circles with black eyes&#10;&#10;Description automatically generated">
            <a:extLst>
              <a:ext uri="{FF2B5EF4-FFF2-40B4-BE49-F238E27FC236}">
                <a16:creationId xmlns:a16="http://schemas.microsoft.com/office/drawing/2014/main" id="{AAA320B7-88F0-80CD-1684-FCDB11E9E532}"/>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1853043" y="1840977"/>
            <a:ext cx="1527463" cy="1588023"/>
          </a:xfrm>
          <a:prstGeom prst="rect">
            <a:avLst/>
          </a:prstGeom>
        </p:spPr>
      </p:pic>
      <p:sp>
        <p:nvSpPr>
          <p:cNvPr id="11" name="Title 2">
            <a:extLst>
              <a:ext uri="{FF2B5EF4-FFF2-40B4-BE49-F238E27FC236}">
                <a16:creationId xmlns:a16="http://schemas.microsoft.com/office/drawing/2014/main" id="{EBE62364-CDE5-3CAE-4145-57E4353F58F7}"/>
              </a:ext>
            </a:extLst>
          </p:cNvPr>
          <p:cNvSpPr txBox="1">
            <a:spLocks/>
          </p:cNvSpPr>
          <p:nvPr/>
        </p:nvSpPr>
        <p:spPr>
          <a:xfrm>
            <a:off x="4662945" y="3862062"/>
            <a:ext cx="3483066" cy="108952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Undersupply of data analysts/scientists with deep expertise</a:t>
            </a:r>
          </a:p>
        </p:txBody>
      </p:sp>
      <p:sp>
        <p:nvSpPr>
          <p:cNvPr id="12" name="Title 2">
            <a:extLst>
              <a:ext uri="{FF2B5EF4-FFF2-40B4-BE49-F238E27FC236}">
                <a16:creationId xmlns:a16="http://schemas.microsoft.com/office/drawing/2014/main" id="{8018D54F-320C-92D9-0F2F-05841F4A85E5}"/>
              </a:ext>
            </a:extLst>
          </p:cNvPr>
          <p:cNvSpPr txBox="1">
            <a:spLocks/>
          </p:cNvSpPr>
          <p:nvPr/>
        </p:nvSpPr>
        <p:spPr>
          <a:xfrm>
            <a:off x="8360541" y="3839893"/>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AI making programming obsolete? </a:t>
            </a:r>
            <a:endParaRPr lang="en-CH" sz="2400" dirty="0"/>
          </a:p>
        </p:txBody>
      </p:sp>
      <p:pic>
        <p:nvPicPr>
          <p:cNvPr id="16" name="Picture 15" descr="A yellow face with a finger pointing to it&#10;&#10;Description automatically generated">
            <a:extLst>
              <a:ext uri="{FF2B5EF4-FFF2-40B4-BE49-F238E27FC236}">
                <a16:creationId xmlns:a16="http://schemas.microsoft.com/office/drawing/2014/main" id="{7DFAFD84-BB30-1A47-7F6F-AAC06CAA1B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07731" y="1807688"/>
            <a:ext cx="1527463" cy="1618550"/>
          </a:xfrm>
          <a:prstGeom prst="rect">
            <a:avLst/>
          </a:prstGeom>
        </p:spPr>
      </p:pic>
      <p:pic>
        <p:nvPicPr>
          <p:cNvPr id="2" name="Picture 1" descr="A group of yellow and red circles with black eyes&#10;&#10;Description automatically generated">
            <a:extLst>
              <a:ext uri="{FF2B5EF4-FFF2-40B4-BE49-F238E27FC236}">
                <a16:creationId xmlns:a16="http://schemas.microsoft.com/office/drawing/2014/main" id="{9CD6B21B-930A-0077-CC05-1BD25832B32E}"/>
              </a:ext>
            </a:extLst>
          </p:cNvPr>
          <p:cNvPicPr>
            <a:picLocks noChangeAspect="1"/>
          </p:cNvPicPr>
          <p:nvPr/>
        </p:nvPicPr>
        <p:blipFill>
          <a:blip r:embed="rId2">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5640746" y="1840977"/>
            <a:ext cx="1527463" cy="1588023"/>
          </a:xfrm>
          <a:prstGeom prst="rect">
            <a:avLst/>
          </a:prstGeom>
        </p:spPr>
      </p:pic>
      <p:sp>
        <p:nvSpPr>
          <p:cNvPr id="5" name="Title 2">
            <a:extLst>
              <a:ext uri="{FF2B5EF4-FFF2-40B4-BE49-F238E27FC236}">
                <a16:creationId xmlns:a16="http://schemas.microsoft.com/office/drawing/2014/main" id="{925D864D-0FCC-CF48-03D8-88CDCCE44A96}"/>
              </a:ext>
            </a:extLst>
          </p:cNvPr>
          <p:cNvSpPr txBox="1">
            <a:spLocks/>
          </p:cNvSpPr>
          <p:nvPr/>
        </p:nvSpPr>
        <p:spPr>
          <a:xfrm>
            <a:off x="1059869" y="3875099"/>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High demand for data skills</a:t>
            </a:r>
            <a:endParaRPr lang="en-CH" sz="2400" dirty="0"/>
          </a:p>
        </p:txBody>
      </p:sp>
    </p:spTree>
    <p:extLst>
      <p:ext uri="{BB962C8B-B14F-4D97-AF65-F5344CB8AC3E}">
        <p14:creationId xmlns:p14="http://schemas.microsoft.com/office/powerpoint/2010/main" val="3364758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3" name="Title 2">
            <a:extLst>
              <a:ext uri="{FF2B5EF4-FFF2-40B4-BE49-F238E27FC236}">
                <a16:creationId xmlns:a16="http://schemas.microsoft.com/office/drawing/2014/main" id="{28186A56-11B6-A155-7D4E-992A7ABDB148}"/>
              </a:ext>
            </a:extLst>
          </p:cNvPr>
          <p:cNvSpPr>
            <a:spLocks noGrp="1"/>
          </p:cNvSpPr>
          <p:nvPr>
            <p:ph type="title"/>
          </p:nvPr>
        </p:nvSpPr>
        <p:spPr>
          <a:xfrm>
            <a:off x="317117" y="119968"/>
            <a:ext cx="8809973" cy="535531"/>
          </a:xfrm>
        </p:spPr>
        <p:txBody>
          <a:bodyPr/>
          <a:lstStyle/>
          <a:p>
            <a:r>
              <a:rPr lang="en-US" sz="3200" dirty="0">
                <a:solidFill>
                  <a:srgbClr val="4EA4AD"/>
                </a:solidFill>
              </a:rPr>
              <a:t>AI</a:t>
            </a:r>
            <a:r>
              <a:rPr lang="en-US" sz="3200" dirty="0"/>
              <a:t> making programming obsolete?</a:t>
            </a:r>
            <a:endParaRPr lang="en-CH" sz="3200" dirty="0"/>
          </a:p>
        </p:txBody>
      </p:sp>
      <p:sp>
        <p:nvSpPr>
          <p:cNvPr id="21" name="TextBox 20">
            <a:extLst>
              <a:ext uri="{FF2B5EF4-FFF2-40B4-BE49-F238E27FC236}">
                <a16:creationId xmlns:a16="http://schemas.microsoft.com/office/drawing/2014/main" id="{8CE76676-729B-C49E-5048-99E943703F82}"/>
              </a:ext>
            </a:extLst>
          </p:cNvPr>
          <p:cNvSpPr txBox="1"/>
          <p:nvPr/>
        </p:nvSpPr>
        <p:spPr>
          <a:xfrm>
            <a:off x="883524" y="1949482"/>
            <a:ext cx="2674130" cy="523220"/>
          </a:xfrm>
          <a:prstGeom prst="rect">
            <a:avLst/>
          </a:prstGeom>
          <a:noFill/>
        </p:spPr>
        <p:txBody>
          <a:bodyPr wrap="none" rtlCol="0">
            <a:spAutoFit/>
          </a:bodyPr>
          <a:lstStyle/>
          <a:p>
            <a:pPr algn="ctr"/>
            <a:r>
              <a:rPr lang="en-US" sz="2800" b="1" dirty="0">
                <a:solidFill>
                  <a:srgbClr val="202934"/>
                </a:solidFill>
                <a:latin typeface="Avenir Next" panose="020B0503020202020204" pitchFamily="34" charset="0"/>
                <a:cs typeface="Calibri" panose="020F0502020204030204" pitchFamily="34" charset="0"/>
              </a:rPr>
              <a:t>Autocomplete</a:t>
            </a:r>
          </a:p>
        </p:txBody>
      </p:sp>
      <p:pic>
        <p:nvPicPr>
          <p:cNvPr id="22" name="Picture 21" descr="A blue robot with goggles&#10;&#10;Description automatically generated with low confidence">
            <a:extLst>
              <a:ext uri="{FF2B5EF4-FFF2-40B4-BE49-F238E27FC236}">
                <a16:creationId xmlns:a16="http://schemas.microsoft.com/office/drawing/2014/main" id="{55565C96-E2DE-976E-B378-3170F16CF4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090" y="2727376"/>
            <a:ext cx="2753301" cy="1430552"/>
          </a:xfrm>
          <a:prstGeom prst="rect">
            <a:avLst/>
          </a:prstGeom>
          <a:ln>
            <a:noFill/>
          </a:ln>
          <a:effectLst>
            <a:softEdge rad="112500"/>
          </a:effectLst>
        </p:spPr>
      </p:pic>
      <p:sp>
        <p:nvSpPr>
          <p:cNvPr id="24" name="TextBox 23">
            <a:extLst>
              <a:ext uri="{FF2B5EF4-FFF2-40B4-BE49-F238E27FC236}">
                <a16:creationId xmlns:a16="http://schemas.microsoft.com/office/drawing/2014/main" id="{D651D1D1-0CA0-3645-CA15-97AF1E38FD21}"/>
              </a:ext>
            </a:extLst>
          </p:cNvPr>
          <p:cNvSpPr txBox="1"/>
          <p:nvPr/>
        </p:nvSpPr>
        <p:spPr>
          <a:xfrm>
            <a:off x="5652687" y="1979506"/>
            <a:ext cx="992579" cy="523220"/>
          </a:xfrm>
          <a:prstGeom prst="rect">
            <a:avLst/>
          </a:prstGeom>
          <a:noFill/>
        </p:spPr>
        <p:txBody>
          <a:bodyPr wrap="none" rtlCol="0">
            <a:spAutoFit/>
          </a:bodyPr>
          <a:lstStyle/>
          <a:p>
            <a:pPr algn="l"/>
            <a:r>
              <a:rPr lang="en-US" sz="2800" b="1" dirty="0">
                <a:solidFill>
                  <a:srgbClr val="202934"/>
                </a:solidFill>
                <a:latin typeface="Avenir Next" panose="020B0503020202020204" pitchFamily="34" charset="0"/>
                <a:cs typeface="Calibri" panose="020F0502020204030204" pitchFamily="34" charset="0"/>
              </a:rPr>
              <a:t>Chat</a:t>
            </a:r>
            <a:endParaRPr lang="en-CH" b="1" dirty="0">
              <a:solidFill>
                <a:srgbClr val="202934"/>
              </a:solidFill>
              <a:latin typeface="Avenir Next" panose="020B0503020202020204" pitchFamily="34" charset="0"/>
              <a:cs typeface="Calibri" panose="020F0502020204030204" pitchFamily="34" charset="0"/>
            </a:endParaRPr>
          </a:p>
        </p:txBody>
      </p:sp>
      <p:pic>
        <p:nvPicPr>
          <p:cNvPr id="32" name="Picture 31" descr="A close-up of a logo&#10;&#10;Description automatically generated">
            <a:extLst>
              <a:ext uri="{FF2B5EF4-FFF2-40B4-BE49-F238E27FC236}">
                <a16:creationId xmlns:a16="http://schemas.microsoft.com/office/drawing/2014/main" id="{55D2474E-EAB2-24FA-EE10-10E8B1EBD0BF}"/>
              </a:ext>
            </a:extLst>
          </p:cNvPr>
          <p:cNvPicPr>
            <a:picLocks noChangeAspect="1"/>
          </p:cNvPicPr>
          <p:nvPr/>
        </p:nvPicPr>
        <p:blipFill>
          <a:blip r:embed="rId3">
            <a:extLst>
              <a:ext uri="{28A0092B-C50C-407E-A947-70E740481C1C}">
                <a14:useLocalDpi xmlns:a14="http://schemas.microsoft.com/office/drawing/2010/main" val="0"/>
              </a:ext>
            </a:extLst>
          </a:blip>
          <a:srcRect l="10468" t="20807" r="15414" b="24582"/>
          <a:stretch/>
        </p:blipFill>
        <p:spPr>
          <a:xfrm>
            <a:off x="8885030" y="2860520"/>
            <a:ext cx="2743218" cy="1136960"/>
          </a:xfrm>
          <a:prstGeom prst="rect">
            <a:avLst/>
          </a:prstGeom>
          <a:ln>
            <a:noFill/>
          </a:ln>
          <a:effectLst>
            <a:softEdge rad="112500"/>
          </a:effectLst>
        </p:spPr>
      </p:pic>
      <p:pic>
        <p:nvPicPr>
          <p:cNvPr id="40" name="Picture 39" descr="A logo with a black background&#10;&#10;Description automatically generated">
            <a:extLst>
              <a:ext uri="{FF2B5EF4-FFF2-40B4-BE49-F238E27FC236}">
                <a16:creationId xmlns:a16="http://schemas.microsoft.com/office/drawing/2014/main" id="{AF795123-C9A8-BE6F-6BD5-885A5974A7BE}"/>
              </a:ext>
            </a:extLst>
          </p:cNvPr>
          <p:cNvPicPr>
            <a:picLocks noChangeAspect="1"/>
          </p:cNvPicPr>
          <p:nvPr/>
        </p:nvPicPr>
        <p:blipFill>
          <a:blip r:embed="rId4">
            <a:extLst>
              <a:ext uri="{28A0092B-C50C-407E-A947-70E740481C1C}">
                <a14:useLocalDpi xmlns:a14="http://schemas.microsoft.com/office/drawing/2010/main" val="0"/>
              </a:ext>
            </a:extLst>
          </a:blip>
          <a:srcRect l="5122" t="20407" r="2460" b="19594"/>
          <a:stretch/>
        </p:blipFill>
        <p:spPr>
          <a:xfrm>
            <a:off x="4633036" y="2897411"/>
            <a:ext cx="2911369" cy="1063179"/>
          </a:xfrm>
          <a:prstGeom prst="rect">
            <a:avLst/>
          </a:prstGeom>
          <a:ln>
            <a:noFill/>
          </a:ln>
          <a:effectLst>
            <a:softEdge rad="112500"/>
          </a:effectLst>
        </p:spPr>
      </p:pic>
      <p:sp>
        <p:nvSpPr>
          <p:cNvPr id="52" name="Title 2">
            <a:extLst>
              <a:ext uri="{FF2B5EF4-FFF2-40B4-BE49-F238E27FC236}">
                <a16:creationId xmlns:a16="http://schemas.microsoft.com/office/drawing/2014/main" id="{69DDAFA4-7ED6-4CB8-6A08-2C37AC782D0A}"/>
              </a:ext>
            </a:extLst>
          </p:cNvPr>
          <p:cNvSpPr txBox="1">
            <a:spLocks/>
          </p:cNvSpPr>
          <p:nvPr/>
        </p:nvSpPr>
        <p:spPr>
          <a:xfrm>
            <a:off x="3403248" y="5099333"/>
            <a:ext cx="5193628" cy="53553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dirty="0">
                <a:solidFill>
                  <a:srgbClr val="EF5223"/>
                </a:solidFill>
              </a:rPr>
              <a:t>But need significant oversight</a:t>
            </a:r>
            <a:endParaRPr lang="en-CH" dirty="0">
              <a:solidFill>
                <a:srgbClr val="EF5223"/>
              </a:solidFill>
            </a:endParaRPr>
          </a:p>
        </p:txBody>
      </p:sp>
      <p:sp>
        <p:nvSpPr>
          <p:cNvPr id="54" name="Title 2">
            <a:extLst>
              <a:ext uri="{FF2B5EF4-FFF2-40B4-BE49-F238E27FC236}">
                <a16:creationId xmlns:a16="http://schemas.microsoft.com/office/drawing/2014/main" id="{439B263B-0FC4-3EED-8FCF-C5AFF9A10DDC}"/>
              </a:ext>
            </a:extLst>
          </p:cNvPr>
          <p:cNvSpPr txBox="1">
            <a:spLocks/>
          </p:cNvSpPr>
          <p:nvPr/>
        </p:nvSpPr>
        <p:spPr>
          <a:xfrm>
            <a:off x="1180305" y="997898"/>
            <a:ext cx="10349524" cy="53553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dirty="0">
                <a:solidFill>
                  <a:schemeClr val="tx1"/>
                </a:solidFill>
              </a:rPr>
              <a:t>LLM tools offer huge benefits. We’ll teach you to use them</a:t>
            </a:r>
            <a:endParaRPr lang="en-CH" dirty="0">
              <a:solidFill>
                <a:schemeClr val="tx1"/>
              </a:solidFill>
            </a:endParaRPr>
          </a:p>
        </p:txBody>
      </p:sp>
      <p:cxnSp>
        <p:nvCxnSpPr>
          <p:cNvPr id="26" name="Straight Connector 25">
            <a:extLst>
              <a:ext uri="{FF2B5EF4-FFF2-40B4-BE49-F238E27FC236}">
                <a16:creationId xmlns:a16="http://schemas.microsoft.com/office/drawing/2014/main" id="{B40E008B-8D2F-FA2F-3FA1-40940DAAB59E}"/>
              </a:ext>
            </a:extLst>
          </p:cNvPr>
          <p:cNvCxnSpPr>
            <a:cxnSpLocks/>
          </p:cNvCxnSpPr>
          <p:nvPr/>
        </p:nvCxnSpPr>
        <p:spPr>
          <a:xfrm>
            <a:off x="4069696" y="1979507"/>
            <a:ext cx="0" cy="2771078"/>
          </a:xfrm>
          <a:prstGeom prst="line">
            <a:avLst/>
          </a:prstGeom>
          <a:ln w="38100">
            <a:solidFill>
              <a:srgbClr val="417D86"/>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CB60F58-514B-E447-C393-49AC90861A41}"/>
              </a:ext>
            </a:extLst>
          </p:cNvPr>
          <p:cNvCxnSpPr>
            <a:cxnSpLocks/>
          </p:cNvCxnSpPr>
          <p:nvPr/>
        </p:nvCxnSpPr>
        <p:spPr>
          <a:xfrm>
            <a:off x="8180637" y="1979506"/>
            <a:ext cx="0" cy="2771078"/>
          </a:xfrm>
          <a:prstGeom prst="line">
            <a:avLst/>
          </a:prstGeom>
          <a:ln w="38100">
            <a:solidFill>
              <a:srgbClr val="417D86"/>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FE20A978-A5FD-7F88-1C48-157F43EB0850}"/>
              </a:ext>
            </a:extLst>
          </p:cNvPr>
          <p:cNvSpPr txBox="1"/>
          <p:nvPr/>
        </p:nvSpPr>
        <p:spPr>
          <a:xfrm>
            <a:off x="8688870" y="1989535"/>
            <a:ext cx="3135538" cy="523220"/>
          </a:xfrm>
          <a:prstGeom prst="rect">
            <a:avLst/>
          </a:prstGeom>
          <a:noFill/>
        </p:spPr>
        <p:txBody>
          <a:bodyPr wrap="none" rtlCol="0">
            <a:spAutoFit/>
          </a:bodyPr>
          <a:lstStyle/>
          <a:p>
            <a:pPr algn="l"/>
            <a:r>
              <a:rPr lang="en-US" sz="2800" b="1" dirty="0">
                <a:solidFill>
                  <a:srgbClr val="202934"/>
                </a:solidFill>
                <a:latin typeface="Avenir Next" panose="020B0503020202020204" pitchFamily="34" charset="0"/>
                <a:cs typeface="Calibri" panose="020F0502020204030204" pitchFamily="34" charset="0"/>
              </a:rPr>
              <a:t>Pair programmer</a:t>
            </a:r>
            <a:endParaRPr lang="en-CH" b="1" dirty="0">
              <a:solidFill>
                <a:srgbClr val="202934"/>
              </a:solidFill>
              <a:latin typeface="Avenir Next" panose="020B0503020202020204" pitchFamily="34" charset="0"/>
              <a:cs typeface="Calibri" panose="020F0502020204030204" pitchFamily="34" charset="0"/>
            </a:endParaRPr>
          </a:p>
        </p:txBody>
      </p:sp>
    </p:spTree>
    <p:extLst>
      <p:ext uri="{BB962C8B-B14F-4D97-AF65-F5344CB8AC3E}">
        <p14:creationId xmlns:p14="http://schemas.microsoft.com/office/powerpoint/2010/main" val="809811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52" grpId="0"/>
      <p:bldP spid="54" grpId="0"/>
      <p:bldP spid="5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3" name="Title 2">
            <a:extLst>
              <a:ext uri="{FF2B5EF4-FFF2-40B4-BE49-F238E27FC236}">
                <a16:creationId xmlns:a16="http://schemas.microsoft.com/office/drawing/2014/main" id="{28186A56-11B6-A155-7D4E-992A7ABDB148}"/>
              </a:ext>
            </a:extLst>
          </p:cNvPr>
          <p:cNvSpPr>
            <a:spLocks noGrp="1"/>
          </p:cNvSpPr>
          <p:nvPr>
            <p:ph type="title"/>
          </p:nvPr>
        </p:nvSpPr>
        <p:spPr>
          <a:xfrm>
            <a:off x="317117" y="119968"/>
            <a:ext cx="8809973" cy="535531"/>
          </a:xfrm>
        </p:spPr>
        <p:txBody>
          <a:bodyPr/>
          <a:lstStyle/>
          <a:p>
            <a:r>
              <a:rPr lang="en-US" sz="3200" dirty="0">
                <a:solidFill>
                  <a:srgbClr val="4EA4AD"/>
                </a:solidFill>
              </a:rPr>
              <a:t>AI</a:t>
            </a:r>
            <a:r>
              <a:rPr lang="en-US" sz="3200" dirty="0"/>
              <a:t> making programming obsolete?</a:t>
            </a:r>
            <a:endParaRPr lang="en-CH" sz="3200" dirty="0"/>
          </a:p>
        </p:txBody>
      </p:sp>
      <p:pic>
        <p:nvPicPr>
          <p:cNvPr id="15" name="Picture 14" descr="A cartoon of a person pulling a rope to a cliff&#10;&#10;Description automatically generated">
            <a:extLst>
              <a:ext uri="{FF2B5EF4-FFF2-40B4-BE49-F238E27FC236}">
                <a16:creationId xmlns:a16="http://schemas.microsoft.com/office/drawing/2014/main" id="{BBC5599E-DD6D-454D-7A0C-56CCED1536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0305" y="1513840"/>
            <a:ext cx="3647440" cy="3647440"/>
          </a:xfrm>
          <a:prstGeom prst="rect">
            <a:avLst/>
          </a:prstGeom>
        </p:spPr>
      </p:pic>
      <p:pic>
        <p:nvPicPr>
          <p:cNvPr id="17" name="Picture 16" descr="A cartoon of a person walking on a path with a robot&#10;&#10;Description automatically generated">
            <a:extLst>
              <a:ext uri="{FF2B5EF4-FFF2-40B4-BE49-F238E27FC236}">
                <a16:creationId xmlns:a16="http://schemas.microsoft.com/office/drawing/2014/main" id="{FE4189C2-9DEA-75AD-7567-0465043A91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0739" y="1513840"/>
            <a:ext cx="3647440" cy="3647440"/>
          </a:xfrm>
          <a:prstGeom prst="rect">
            <a:avLst/>
          </a:prstGeom>
        </p:spPr>
      </p:pic>
      <p:sp>
        <p:nvSpPr>
          <p:cNvPr id="5" name="TextBox 4">
            <a:extLst>
              <a:ext uri="{FF2B5EF4-FFF2-40B4-BE49-F238E27FC236}">
                <a16:creationId xmlns:a16="http://schemas.microsoft.com/office/drawing/2014/main" id="{9E761A93-4060-5DBD-9F99-281C54EDF90D}"/>
              </a:ext>
            </a:extLst>
          </p:cNvPr>
          <p:cNvSpPr txBox="1"/>
          <p:nvPr/>
        </p:nvSpPr>
        <p:spPr>
          <a:xfrm>
            <a:off x="808090" y="5248255"/>
            <a:ext cx="4655025" cy="1323439"/>
          </a:xfrm>
          <a:prstGeom prst="rect">
            <a:avLst/>
          </a:prstGeom>
          <a:noFill/>
        </p:spPr>
        <p:txBody>
          <a:bodyPr wrap="square">
            <a:spAutoFit/>
          </a:bodyPr>
          <a:lstStyle/>
          <a:p>
            <a:pPr algn="ctr"/>
            <a:r>
              <a:rPr lang="en-US" sz="2000" b="0" dirty="0">
                <a:latin typeface="Calibri" panose="020F0502020204030204" pitchFamily="34" charset="0"/>
                <a:cs typeface="Calibri" panose="020F0502020204030204" pitchFamily="34" charset="0"/>
              </a:rPr>
              <a:t>AI </a:t>
            </a:r>
            <a:r>
              <a:rPr lang="en-US" sz="2000" dirty="0">
                <a:latin typeface="Calibri" panose="020F0502020204030204" pitchFamily="34" charset="0"/>
                <a:cs typeface="Calibri" panose="020F0502020204030204" pitchFamily="34" charset="0"/>
              </a:rPr>
              <a:t>can bring you to baseline quickly. </a:t>
            </a:r>
          </a:p>
          <a:p>
            <a:pPr algn="ctr"/>
            <a:endParaRPr lang="en-US" sz="2000" b="0" dirty="0">
              <a:latin typeface="Calibri" panose="020F0502020204030204" pitchFamily="34" charset="0"/>
              <a:cs typeface="Calibri" panose="020F0502020204030204" pitchFamily="34" charset="0"/>
            </a:endParaRPr>
          </a:p>
          <a:p>
            <a:pPr algn="ctr"/>
            <a:r>
              <a:rPr lang="en-US" sz="2000" dirty="0">
                <a:latin typeface="Calibri" panose="020F0502020204030204" pitchFamily="34" charset="0"/>
                <a:cs typeface="Calibri" panose="020F0502020204030204" pitchFamily="34" charset="0"/>
              </a:rPr>
              <a:t>No more getting stuck for 5 hours on easy bugs!</a:t>
            </a:r>
            <a:endParaRPr lang="en-US" sz="2000" b="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9DFBF87B-3F3F-6FA1-721F-EE657872EECF}"/>
              </a:ext>
            </a:extLst>
          </p:cNvPr>
          <p:cNvSpPr txBox="1"/>
          <p:nvPr/>
        </p:nvSpPr>
        <p:spPr>
          <a:xfrm>
            <a:off x="6168546" y="5248255"/>
            <a:ext cx="5123231" cy="1631216"/>
          </a:xfrm>
          <a:prstGeom prst="rect">
            <a:avLst/>
          </a:prstGeom>
          <a:noFill/>
        </p:spPr>
        <p:txBody>
          <a:bodyPr wrap="square">
            <a:spAutoFit/>
          </a:bodyPr>
          <a:lstStyle/>
          <a:p>
            <a:pPr algn="ctr"/>
            <a:r>
              <a:rPr lang="en-US" sz="2000" b="0" dirty="0">
                <a:latin typeface="Calibri" panose="020F0502020204030204" pitchFamily="34" charset="0"/>
                <a:cs typeface="Calibri" panose="020F0502020204030204" pitchFamily="34" charset="0"/>
              </a:rPr>
              <a:t>Once you are proficient, AI is still helpful sidekick/eager intern.</a:t>
            </a:r>
          </a:p>
          <a:p>
            <a:pPr algn="ctr"/>
            <a:r>
              <a:rPr lang="en-US" sz="2000" dirty="0">
                <a:latin typeface="Calibri" panose="020F0502020204030204" pitchFamily="34" charset="0"/>
                <a:cs typeface="Calibri" panose="020F0502020204030204" pitchFamily="34" charset="0"/>
              </a:rPr>
              <a:t>But you need expertise to direct, lead supervise!</a:t>
            </a:r>
            <a:endParaRPr lang="en-US" sz="2000" b="0" dirty="0">
              <a:latin typeface="Calibri" panose="020F0502020204030204" pitchFamily="34" charset="0"/>
              <a:cs typeface="Calibri" panose="020F0502020204030204" pitchFamily="34" charset="0"/>
            </a:endParaRPr>
          </a:p>
          <a:p>
            <a:pPr algn="ctr"/>
            <a:endParaRPr lang="en-US" sz="2000" b="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07233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5EDEB-602B-4B3B-9574-9EB41DACDCAD}"/>
              </a:ext>
            </a:extLst>
          </p:cNvPr>
          <p:cNvSpPr>
            <a:spLocks noGrp="1"/>
          </p:cNvSpPr>
          <p:nvPr>
            <p:ph type="ctrTitle"/>
          </p:nvPr>
        </p:nvSpPr>
        <p:spPr>
          <a:xfrm>
            <a:off x="-354521" y="548929"/>
            <a:ext cx="7991380" cy="646331"/>
          </a:xfrm>
        </p:spPr>
        <p:txBody>
          <a:bodyPr wrap="square">
            <a:spAutoFit/>
          </a:bodyPr>
          <a:lstStyle/>
          <a:p>
            <a:r>
              <a:rPr lang="en-US" sz="4000" dirty="0">
                <a:solidFill>
                  <a:srgbClr val="417D86"/>
                </a:solidFill>
              </a:rPr>
              <a:t>Why data science? (summary)</a:t>
            </a:r>
          </a:p>
        </p:txBody>
      </p:sp>
      <p:pic>
        <p:nvPicPr>
          <p:cNvPr id="4" name="Picture 3">
            <a:extLst>
              <a:ext uri="{FF2B5EF4-FFF2-40B4-BE49-F238E27FC236}">
                <a16:creationId xmlns:a16="http://schemas.microsoft.com/office/drawing/2014/main" id="{C75A008F-383D-C749-88DA-15BAF857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9" name="Picture 8" descr="Businessman checking statistics">
            <a:extLst>
              <a:ext uri="{FF2B5EF4-FFF2-40B4-BE49-F238E27FC236}">
                <a16:creationId xmlns:a16="http://schemas.microsoft.com/office/drawing/2014/main" id="{A71146FD-A55D-A983-0700-591963FFC33F}"/>
              </a:ext>
            </a:extLst>
          </p:cNvPr>
          <p:cNvPicPr>
            <a:picLocks noChangeAspect="1"/>
          </p:cNvPicPr>
          <p:nvPr/>
        </p:nvPicPr>
        <p:blipFill>
          <a:blip r:embed="rId4">
            <a:alphaModFix amt="70000"/>
            <a:extLst>
              <a:ext uri="{28A0092B-C50C-407E-A947-70E740481C1C}">
                <a14:useLocalDpi xmlns:a14="http://schemas.microsoft.com/office/drawing/2010/main" val="0"/>
              </a:ext>
            </a:extLst>
          </a:blip>
          <a:srcRect l="19108" r="19108"/>
          <a:stretch/>
        </p:blipFill>
        <p:spPr>
          <a:xfrm>
            <a:off x="7108689" y="-95405"/>
            <a:ext cx="6440915" cy="6953405"/>
          </a:xfrm>
          <a:prstGeom prst="rect">
            <a:avLst/>
          </a:prstGeom>
        </p:spPr>
      </p:pic>
      <p:sp>
        <p:nvSpPr>
          <p:cNvPr id="5" name="TextBox 4">
            <a:extLst>
              <a:ext uri="{FF2B5EF4-FFF2-40B4-BE49-F238E27FC236}">
                <a16:creationId xmlns:a16="http://schemas.microsoft.com/office/drawing/2014/main" id="{F07D8883-7B6C-8CFB-7670-C0D5C5418178}"/>
              </a:ext>
            </a:extLst>
          </p:cNvPr>
          <p:cNvSpPr txBox="1"/>
          <p:nvPr/>
        </p:nvSpPr>
        <p:spPr>
          <a:xfrm>
            <a:off x="511412" y="1568449"/>
            <a:ext cx="5721716" cy="3970318"/>
          </a:xfrm>
          <a:prstGeom prst="rect">
            <a:avLst/>
          </a:prstGeom>
          <a:noFill/>
        </p:spPr>
        <p:txBody>
          <a:bodyPr wrap="square" rtlCol="0">
            <a:spAutoFit/>
          </a:bodyPr>
          <a:lstStyle/>
          <a:p>
            <a:pPr marL="342900" indent="-342900" algn="l">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Data skills in high demand: </a:t>
            </a:r>
          </a:p>
          <a:p>
            <a:pPr marL="800100" lvl="1"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Businesses, govts, research orgs need data analysts for decision-making</a:t>
            </a:r>
          </a:p>
          <a:p>
            <a:pPr marL="342900" indent="-342900" algn="l">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Accessible job market: </a:t>
            </a:r>
          </a:p>
          <a:p>
            <a:pPr marL="800100" lvl="1"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Build and use your data skills from anywhere</a:t>
            </a:r>
          </a:p>
          <a:p>
            <a:pPr marL="342900" indent="-342900">
              <a:buFont typeface="Arial" panose="020B0604020202020204" pitchFamily="34" charset="0"/>
              <a:buChar char="•"/>
            </a:pPr>
            <a:r>
              <a:rPr lang="en-US" sz="2800" dirty="0">
                <a:solidFill>
                  <a:srgbClr val="202934"/>
                </a:solidFill>
                <a:latin typeface="Calibri" panose="020F0502020204030204" pitchFamily="34" charset="0"/>
                <a:cs typeface="Calibri" panose="020F0502020204030204" pitchFamily="34" charset="0"/>
              </a:rPr>
              <a:t>Data skills valuable outside “data analyst/scientist” roles</a:t>
            </a:r>
          </a:p>
        </p:txBody>
      </p:sp>
    </p:spTree>
    <p:extLst>
      <p:ext uri="{BB962C8B-B14F-4D97-AF65-F5344CB8AC3E}">
        <p14:creationId xmlns:p14="http://schemas.microsoft.com/office/powerpoint/2010/main" val="560247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972637" cy="535531"/>
          </a:xfrm>
        </p:spPr>
        <p:txBody>
          <a:bodyPr/>
          <a:lstStyle/>
          <a:p>
            <a:r>
              <a:rPr lang="en-US" dirty="0"/>
              <a:t>Is now the right time? Key </a:t>
            </a:r>
            <a:r>
              <a:rPr lang="en-US" dirty="0">
                <a:solidFill>
                  <a:srgbClr val="4EA4AD"/>
                </a:solidFill>
              </a:rPr>
              <a:t>trends</a:t>
            </a:r>
            <a:r>
              <a:rPr lang="en-US" dirty="0"/>
              <a:t>:</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6" name="Picture 5" descr="A group of yellow and red circles with black eyes&#10;&#10;Description automatically generated">
            <a:extLst>
              <a:ext uri="{FF2B5EF4-FFF2-40B4-BE49-F238E27FC236}">
                <a16:creationId xmlns:a16="http://schemas.microsoft.com/office/drawing/2014/main" id="{AAA320B7-88F0-80CD-1684-FCDB11E9E532}"/>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1853043" y="1840977"/>
            <a:ext cx="1527463" cy="1588023"/>
          </a:xfrm>
          <a:prstGeom prst="rect">
            <a:avLst/>
          </a:prstGeom>
        </p:spPr>
      </p:pic>
      <p:sp>
        <p:nvSpPr>
          <p:cNvPr id="10" name="Title 2">
            <a:extLst>
              <a:ext uri="{FF2B5EF4-FFF2-40B4-BE49-F238E27FC236}">
                <a16:creationId xmlns:a16="http://schemas.microsoft.com/office/drawing/2014/main" id="{C866F5D5-72A1-CEA2-8D80-2EBD13BE0E6D}"/>
              </a:ext>
            </a:extLst>
          </p:cNvPr>
          <p:cNvSpPr txBox="1">
            <a:spLocks/>
          </p:cNvSpPr>
          <p:nvPr/>
        </p:nvSpPr>
        <p:spPr>
          <a:xfrm>
            <a:off x="1059869" y="3875099"/>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High demand for data skills</a:t>
            </a:r>
            <a:endParaRPr lang="en-CH" sz="2400" dirty="0"/>
          </a:p>
        </p:txBody>
      </p:sp>
      <p:sp>
        <p:nvSpPr>
          <p:cNvPr id="11" name="Title 2">
            <a:extLst>
              <a:ext uri="{FF2B5EF4-FFF2-40B4-BE49-F238E27FC236}">
                <a16:creationId xmlns:a16="http://schemas.microsoft.com/office/drawing/2014/main" id="{EBE62364-CDE5-3CAE-4145-57E4353F58F7}"/>
              </a:ext>
            </a:extLst>
          </p:cNvPr>
          <p:cNvSpPr txBox="1">
            <a:spLocks/>
          </p:cNvSpPr>
          <p:nvPr/>
        </p:nvSpPr>
        <p:spPr>
          <a:xfrm>
            <a:off x="4662945" y="3873636"/>
            <a:ext cx="3483066" cy="108952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Undersupply of data analysts/scientists with deep expertise</a:t>
            </a:r>
            <a:endParaRPr lang="en-CH" sz="2400" dirty="0"/>
          </a:p>
        </p:txBody>
      </p:sp>
      <p:sp>
        <p:nvSpPr>
          <p:cNvPr id="12" name="Title 2">
            <a:extLst>
              <a:ext uri="{FF2B5EF4-FFF2-40B4-BE49-F238E27FC236}">
                <a16:creationId xmlns:a16="http://schemas.microsoft.com/office/drawing/2014/main" id="{8018D54F-320C-92D9-0F2F-05841F4A85E5}"/>
              </a:ext>
            </a:extLst>
          </p:cNvPr>
          <p:cNvSpPr txBox="1">
            <a:spLocks/>
          </p:cNvSpPr>
          <p:nvPr/>
        </p:nvSpPr>
        <p:spPr>
          <a:xfrm>
            <a:off x="8360541" y="3839893"/>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AI making programming obsolete? </a:t>
            </a:r>
            <a:endParaRPr lang="en-CH" sz="2400" dirty="0"/>
          </a:p>
        </p:txBody>
      </p:sp>
      <p:pic>
        <p:nvPicPr>
          <p:cNvPr id="16" name="Picture 15" descr="A yellow face with a finger pointing to it&#10;&#10;Description automatically generated">
            <a:extLst>
              <a:ext uri="{FF2B5EF4-FFF2-40B4-BE49-F238E27FC236}">
                <a16:creationId xmlns:a16="http://schemas.microsoft.com/office/drawing/2014/main" id="{7DFAFD84-BB30-1A47-7F6F-AAC06CAA1B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07731" y="1807688"/>
            <a:ext cx="1527463" cy="1618550"/>
          </a:xfrm>
          <a:prstGeom prst="rect">
            <a:avLst/>
          </a:prstGeom>
        </p:spPr>
      </p:pic>
      <p:pic>
        <p:nvPicPr>
          <p:cNvPr id="2" name="Picture 1" descr="A group of yellow and red circles with black eyes&#10;&#10;Description automatically generated">
            <a:extLst>
              <a:ext uri="{FF2B5EF4-FFF2-40B4-BE49-F238E27FC236}">
                <a16:creationId xmlns:a16="http://schemas.microsoft.com/office/drawing/2014/main" id="{9CD6B21B-930A-0077-CC05-1BD25832B32E}"/>
              </a:ext>
            </a:extLst>
          </p:cNvPr>
          <p:cNvPicPr>
            <a:picLocks noChangeAspect="1"/>
          </p:cNvPicPr>
          <p:nvPr/>
        </p:nvPicPr>
        <p:blipFill>
          <a:blip r:embed="rId2">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5640746" y="1840977"/>
            <a:ext cx="1527463" cy="1588023"/>
          </a:xfrm>
          <a:prstGeom prst="rect">
            <a:avLst/>
          </a:prstGeom>
        </p:spPr>
      </p:pic>
    </p:spTree>
    <p:extLst>
      <p:ext uri="{BB962C8B-B14F-4D97-AF65-F5344CB8AC3E}">
        <p14:creationId xmlns:p14="http://schemas.microsoft.com/office/powerpoint/2010/main" val="41828382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972637" cy="535531"/>
          </a:xfrm>
        </p:spPr>
        <p:txBody>
          <a:bodyPr/>
          <a:lstStyle/>
          <a:p>
            <a:r>
              <a:rPr lang="en-US" dirty="0"/>
              <a:t>Is now the right time? Key </a:t>
            </a:r>
            <a:r>
              <a:rPr lang="en-US" dirty="0">
                <a:solidFill>
                  <a:srgbClr val="4EA4AD"/>
                </a:solidFill>
              </a:rPr>
              <a:t>trends</a:t>
            </a:r>
            <a:r>
              <a:rPr lang="en-US" dirty="0"/>
              <a:t>:</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6" name="Picture 5" descr="A group of yellow and red circles with black eyes&#10;&#10;Description automatically generated">
            <a:extLst>
              <a:ext uri="{FF2B5EF4-FFF2-40B4-BE49-F238E27FC236}">
                <a16:creationId xmlns:a16="http://schemas.microsoft.com/office/drawing/2014/main" id="{AAA320B7-88F0-80CD-1684-FCDB11E9E532}"/>
              </a:ext>
            </a:extLst>
          </p:cNvPr>
          <p:cNvPicPr>
            <a:picLocks noChangeAspect="1"/>
          </p:cNvPicPr>
          <p:nvPr/>
        </p:nvPicPr>
        <p:blipFill>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1853043" y="1840977"/>
            <a:ext cx="1527463" cy="1588023"/>
          </a:xfrm>
          <a:prstGeom prst="rect">
            <a:avLst/>
          </a:prstGeom>
        </p:spPr>
      </p:pic>
      <p:sp>
        <p:nvSpPr>
          <p:cNvPr id="10" name="Title 2">
            <a:extLst>
              <a:ext uri="{FF2B5EF4-FFF2-40B4-BE49-F238E27FC236}">
                <a16:creationId xmlns:a16="http://schemas.microsoft.com/office/drawing/2014/main" id="{C866F5D5-72A1-CEA2-8D80-2EBD13BE0E6D}"/>
              </a:ext>
            </a:extLst>
          </p:cNvPr>
          <p:cNvSpPr txBox="1">
            <a:spLocks/>
          </p:cNvSpPr>
          <p:nvPr/>
        </p:nvSpPr>
        <p:spPr>
          <a:xfrm>
            <a:off x="1059869" y="3875099"/>
            <a:ext cx="3208680" cy="757130"/>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High demand for data skills</a:t>
            </a:r>
            <a:endParaRPr lang="en-CH" sz="2400" dirty="0"/>
          </a:p>
        </p:txBody>
      </p:sp>
      <p:sp>
        <p:nvSpPr>
          <p:cNvPr id="11" name="Title 2">
            <a:extLst>
              <a:ext uri="{FF2B5EF4-FFF2-40B4-BE49-F238E27FC236}">
                <a16:creationId xmlns:a16="http://schemas.microsoft.com/office/drawing/2014/main" id="{EBE62364-CDE5-3CAE-4145-57E4353F58F7}"/>
              </a:ext>
            </a:extLst>
          </p:cNvPr>
          <p:cNvSpPr txBox="1">
            <a:spLocks/>
          </p:cNvSpPr>
          <p:nvPr/>
        </p:nvSpPr>
        <p:spPr>
          <a:xfrm>
            <a:off x="4662945" y="3873636"/>
            <a:ext cx="3483066" cy="108952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Undersupply of data analysts/scientists with deep expertise</a:t>
            </a:r>
            <a:endParaRPr lang="en-CH" sz="2400" dirty="0"/>
          </a:p>
        </p:txBody>
      </p:sp>
      <p:sp>
        <p:nvSpPr>
          <p:cNvPr id="12" name="Title 2">
            <a:extLst>
              <a:ext uri="{FF2B5EF4-FFF2-40B4-BE49-F238E27FC236}">
                <a16:creationId xmlns:a16="http://schemas.microsoft.com/office/drawing/2014/main" id="{8018D54F-320C-92D9-0F2F-05841F4A85E5}"/>
              </a:ext>
            </a:extLst>
          </p:cNvPr>
          <p:cNvSpPr txBox="1">
            <a:spLocks/>
          </p:cNvSpPr>
          <p:nvPr/>
        </p:nvSpPr>
        <p:spPr>
          <a:xfrm>
            <a:off x="8380861" y="3812063"/>
            <a:ext cx="3208680" cy="1089529"/>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pPr algn="ctr"/>
            <a:r>
              <a:rPr lang="en-US" sz="2400" dirty="0"/>
              <a:t>AI making programmers much more productive</a:t>
            </a:r>
            <a:endParaRPr lang="en-CH" sz="2400" dirty="0"/>
          </a:p>
        </p:txBody>
      </p:sp>
      <p:pic>
        <p:nvPicPr>
          <p:cNvPr id="2" name="Picture 1" descr="A group of yellow and red circles with black eyes&#10;&#10;Description automatically generated">
            <a:extLst>
              <a:ext uri="{FF2B5EF4-FFF2-40B4-BE49-F238E27FC236}">
                <a16:creationId xmlns:a16="http://schemas.microsoft.com/office/drawing/2014/main" id="{9CD6B21B-930A-0077-CC05-1BD25832B32E}"/>
              </a:ext>
            </a:extLst>
          </p:cNvPr>
          <p:cNvPicPr>
            <a:picLocks noChangeAspect="1"/>
          </p:cNvPicPr>
          <p:nvPr/>
        </p:nvPicPr>
        <p:blipFill>
          <a:blip r:embed="rId2">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5640746" y="1840977"/>
            <a:ext cx="1527463" cy="1588023"/>
          </a:xfrm>
          <a:prstGeom prst="rect">
            <a:avLst/>
          </a:prstGeom>
        </p:spPr>
      </p:pic>
      <p:pic>
        <p:nvPicPr>
          <p:cNvPr id="5" name="Picture 4" descr="A group of yellow and red circles with black eyes&#10;&#10;Description automatically generated">
            <a:extLst>
              <a:ext uri="{FF2B5EF4-FFF2-40B4-BE49-F238E27FC236}">
                <a16:creationId xmlns:a16="http://schemas.microsoft.com/office/drawing/2014/main" id="{ABD36B10-BE0F-AD7A-B779-7ADEFDF8AA76}"/>
              </a:ext>
            </a:extLst>
          </p:cNvPr>
          <p:cNvPicPr>
            <a:picLocks noChangeAspect="1"/>
          </p:cNvPicPr>
          <p:nvPr/>
        </p:nvPicPr>
        <p:blipFill>
          <a:blip r:embed="rId2">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val="0"/>
              </a:ext>
            </a:extLst>
          </a:blip>
          <a:srcRect l="3159" t="5871" r="66494" b="21875"/>
          <a:stretch/>
        </p:blipFill>
        <p:spPr>
          <a:xfrm>
            <a:off x="9221469" y="1840977"/>
            <a:ext cx="1527463" cy="1588023"/>
          </a:xfrm>
          <a:prstGeom prst="rect">
            <a:avLst/>
          </a:prstGeom>
        </p:spPr>
      </p:pic>
    </p:spTree>
    <p:extLst>
      <p:ext uri="{BB962C8B-B14F-4D97-AF65-F5344CB8AC3E}">
        <p14:creationId xmlns:p14="http://schemas.microsoft.com/office/powerpoint/2010/main" val="6069779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7" name="Content Placeholder 1">
            <a:extLst>
              <a:ext uri="{FF2B5EF4-FFF2-40B4-BE49-F238E27FC236}">
                <a16:creationId xmlns:a16="http://schemas.microsoft.com/office/drawing/2014/main" id="{FC44C46D-3442-F4C5-AFB0-209A982398C5}"/>
              </a:ext>
            </a:extLst>
          </p:cNvPr>
          <p:cNvSpPr>
            <a:spLocks noGrp="1"/>
          </p:cNvSpPr>
          <p:nvPr>
            <p:ph idx="1"/>
          </p:nvPr>
        </p:nvSpPr>
        <p:spPr>
          <a:xfrm>
            <a:off x="6197057" y="993879"/>
            <a:ext cx="5146133" cy="3451201"/>
          </a:xfrm>
        </p:spPr>
        <p:txBody>
          <a:bodyPr/>
          <a:lstStyle/>
          <a:p>
            <a:r>
              <a:rPr lang="en-US" dirty="0"/>
              <a:t>Data skills are essential across industries</a:t>
            </a:r>
          </a:p>
          <a:p>
            <a:r>
              <a:rPr lang="en-US" dirty="0"/>
              <a:t>Python is the most versatile and popular tool for data science</a:t>
            </a:r>
          </a:p>
          <a:p>
            <a:r>
              <a:rPr lang="en-US" dirty="0"/>
              <a:t>Now is the perfect time, as demand is high and AI tools can accelerate learning and productivity</a:t>
            </a:r>
          </a:p>
        </p:txBody>
      </p:sp>
      <p:sp>
        <p:nvSpPr>
          <p:cNvPr id="8" name="Title 1">
            <a:extLst>
              <a:ext uri="{FF2B5EF4-FFF2-40B4-BE49-F238E27FC236}">
                <a16:creationId xmlns:a16="http://schemas.microsoft.com/office/drawing/2014/main" id="{E7577545-5DF2-E72C-A502-6C21747A424D}"/>
              </a:ext>
            </a:extLst>
          </p:cNvPr>
          <p:cNvSpPr txBox="1">
            <a:spLocks/>
          </p:cNvSpPr>
          <p:nvPr/>
        </p:nvSpPr>
        <p:spPr>
          <a:xfrm>
            <a:off x="317117" y="993879"/>
            <a:ext cx="5146133" cy="1920526"/>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sz="4400" dirty="0">
                <a:solidFill>
                  <a:srgbClr val="417D86"/>
                </a:solidFill>
              </a:rPr>
              <a:t>Why data science? Why Python? </a:t>
            </a:r>
          </a:p>
          <a:p>
            <a:r>
              <a:rPr lang="en-US" sz="4400" dirty="0">
                <a:solidFill>
                  <a:srgbClr val="417D86"/>
                </a:solidFill>
              </a:rPr>
              <a:t>Why now?</a:t>
            </a:r>
            <a:endParaRPr lang="en-CH" sz="4400" dirty="0">
              <a:solidFill>
                <a:srgbClr val="417D86"/>
              </a:solidFill>
            </a:endParaRPr>
          </a:p>
        </p:txBody>
      </p:sp>
    </p:spTree>
    <p:extLst>
      <p:ext uri="{BB962C8B-B14F-4D97-AF65-F5344CB8AC3E}">
        <p14:creationId xmlns:p14="http://schemas.microsoft.com/office/powerpoint/2010/main" val="2980912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logo with white text&#10;&#10;Description automatically generated">
            <a:extLst>
              <a:ext uri="{FF2B5EF4-FFF2-40B4-BE49-F238E27FC236}">
                <a16:creationId xmlns:a16="http://schemas.microsoft.com/office/drawing/2014/main" id="{65EE4653-EB05-EEF6-7AA0-91E3329B0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7082" y="154268"/>
            <a:ext cx="1905000" cy="1905000"/>
          </a:xfrm>
          <a:prstGeom prst="rect">
            <a:avLst/>
          </a:prstGeom>
        </p:spPr>
      </p:pic>
      <p:sp>
        <p:nvSpPr>
          <p:cNvPr id="4" name="Title 3">
            <a:extLst>
              <a:ext uri="{FF2B5EF4-FFF2-40B4-BE49-F238E27FC236}">
                <a16:creationId xmlns:a16="http://schemas.microsoft.com/office/drawing/2014/main" id="{0F0020AC-FB93-EEDE-0A1C-D1D81D112E9A}"/>
              </a:ext>
            </a:extLst>
          </p:cNvPr>
          <p:cNvSpPr>
            <a:spLocks noGrp="1"/>
          </p:cNvSpPr>
          <p:nvPr>
            <p:ph type="ctrTitle"/>
          </p:nvPr>
        </p:nvSpPr>
        <p:spPr>
          <a:xfrm>
            <a:off x="1524000" y="2733832"/>
            <a:ext cx="9144000" cy="1754326"/>
          </a:xfrm>
        </p:spPr>
        <p:txBody>
          <a:bodyPr/>
          <a:lstStyle/>
          <a:p>
            <a:r>
              <a:rPr lang="en-US" dirty="0"/>
              <a:t>Thank you!</a:t>
            </a:r>
            <a:br>
              <a:rPr lang="en-US" dirty="0"/>
            </a:br>
            <a:r>
              <a:rPr lang="en-US" dirty="0"/>
              <a:t>See you in class</a:t>
            </a:r>
          </a:p>
        </p:txBody>
      </p:sp>
    </p:spTree>
    <p:extLst>
      <p:ext uri="{BB962C8B-B14F-4D97-AF65-F5344CB8AC3E}">
        <p14:creationId xmlns:p14="http://schemas.microsoft.com/office/powerpoint/2010/main" val="3973657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502292" cy="535531"/>
          </a:xfrm>
        </p:spPr>
        <p:txBody>
          <a:bodyPr/>
          <a:lstStyle/>
          <a:p>
            <a:r>
              <a:rPr lang="en-US" dirty="0"/>
              <a:t>And governmental policy areas, like public health</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E0A9A13-BC6D-8773-CCD5-5F99CCBC9CEC}"/>
              </a:ext>
            </a:extLst>
          </p:cNvPr>
          <p:cNvSpPr txBox="1"/>
          <p:nvPr/>
        </p:nvSpPr>
        <p:spPr>
          <a:xfrm>
            <a:off x="317118" y="5858042"/>
            <a:ext cx="6409127" cy="261610"/>
          </a:xfrm>
          <a:prstGeom prst="rect">
            <a:avLst/>
          </a:prstGeom>
          <a:noFill/>
        </p:spPr>
        <p:txBody>
          <a:bodyPr wrap="none" rtlCol="0">
            <a:spAutoFit/>
          </a:bodyPr>
          <a:lstStyle/>
          <a:p>
            <a:pPr algn="l"/>
            <a:r>
              <a:rPr lang="en-US" sz="1100" dirty="0">
                <a:solidFill>
                  <a:schemeClr val="bg2">
                    <a:lumMod val="90000"/>
                  </a:schemeClr>
                </a:solidFill>
                <a:latin typeface="Calibri" panose="020F0502020204030204" pitchFamily="34" charset="0"/>
                <a:cs typeface="Calibri" panose="020F0502020204030204" pitchFamily="34" charset="0"/>
              </a:rPr>
              <a:t>Johns Hopkins: https://</a:t>
            </a:r>
            <a:r>
              <a:rPr lang="en-US" sz="1100" dirty="0" err="1">
                <a:solidFill>
                  <a:schemeClr val="bg2">
                    <a:lumMod val="90000"/>
                  </a:schemeClr>
                </a:solidFill>
                <a:latin typeface="Calibri" panose="020F0502020204030204" pitchFamily="34" charset="0"/>
                <a:cs typeface="Calibri" panose="020F0502020204030204" pitchFamily="34" charset="0"/>
              </a:rPr>
              <a:t>publichealth.jhu.edu</a:t>
            </a:r>
            <a:r>
              <a:rPr lang="en-US" sz="1100" dirty="0">
                <a:solidFill>
                  <a:schemeClr val="bg2">
                    <a:lumMod val="90000"/>
                  </a:schemeClr>
                </a:solidFill>
                <a:latin typeface="Calibri" panose="020F0502020204030204" pitchFamily="34" charset="0"/>
                <a:cs typeface="Calibri" panose="020F0502020204030204" pitchFamily="34" charset="0"/>
              </a:rPr>
              <a:t>/sites/default/files/2023-10/ft-student-manual-2023-2024_0.pdf</a:t>
            </a:r>
          </a:p>
        </p:txBody>
      </p:sp>
      <p:pic>
        <p:nvPicPr>
          <p:cNvPr id="7" name="Picture 6" descr="A list of medical health care issues&#10;&#10;Description automatically generated with medium confidence">
            <a:extLst>
              <a:ext uri="{FF2B5EF4-FFF2-40B4-BE49-F238E27FC236}">
                <a16:creationId xmlns:a16="http://schemas.microsoft.com/office/drawing/2014/main" id="{DA20BAAD-464F-52E2-B7A9-9B55253B3C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212" y="1748072"/>
            <a:ext cx="5243722" cy="3194390"/>
          </a:xfrm>
          <a:prstGeom prst="rect">
            <a:avLst/>
          </a:prstGeom>
        </p:spPr>
      </p:pic>
      <p:sp>
        <p:nvSpPr>
          <p:cNvPr id="9" name="TextBox 8">
            <a:extLst>
              <a:ext uri="{FF2B5EF4-FFF2-40B4-BE49-F238E27FC236}">
                <a16:creationId xmlns:a16="http://schemas.microsoft.com/office/drawing/2014/main" id="{AC1E189C-4ED0-43EC-C155-E4D4ED1F0D0A}"/>
              </a:ext>
            </a:extLst>
          </p:cNvPr>
          <p:cNvSpPr txBox="1"/>
          <p:nvPr/>
        </p:nvSpPr>
        <p:spPr>
          <a:xfrm>
            <a:off x="317117" y="894871"/>
            <a:ext cx="4204805" cy="400110"/>
          </a:xfrm>
          <a:prstGeom prst="rect">
            <a:avLst/>
          </a:prstGeom>
          <a:noFill/>
        </p:spPr>
        <p:txBody>
          <a:bodyPr wrap="none" rtlCol="0">
            <a:spAutoFit/>
          </a:bodyPr>
          <a:lstStyle/>
          <a:p>
            <a:pPr algn="l"/>
            <a:r>
              <a:rPr lang="en-US" sz="2000" dirty="0">
                <a:solidFill>
                  <a:srgbClr val="202934"/>
                </a:solidFill>
                <a:latin typeface="Calibri" panose="020F0502020204030204" pitchFamily="34" charset="0"/>
                <a:cs typeface="Calibri" panose="020F0502020204030204" pitchFamily="34" charset="0"/>
              </a:rPr>
              <a:t>Johns Hopkins MPH “Core Curriculum”</a:t>
            </a:r>
          </a:p>
        </p:txBody>
      </p:sp>
      <p:sp>
        <p:nvSpPr>
          <p:cNvPr id="12" name="TextBox 11">
            <a:extLst>
              <a:ext uri="{FF2B5EF4-FFF2-40B4-BE49-F238E27FC236}">
                <a16:creationId xmlns:a16="http://schemas.microsoft.com/office/drawing/2014/main" id="{1BA28CF7-FB45-16B6-D4DE-3CEB2FEFCB74}"/>
              </a:ext>
            </a:extLst>
          </p:cNvPr>
          <p:cNvSpPr txBox="1"/>
          <p:nvPr/>
        </p:nvSpPr>
        <p:spPr>
          <a:xfrm>
            <a:off x="7051430" y="900008"/>
            <a:ext cx="4046877" cy="400110"/>
          </a:xfrm>
          <a:prstGeom prst="rect">
            <a:avLst/>
          </a:prstGeom>
          <a:noFill/>
        </p:spPr>
        <p:txBody>
          <a:bodyPr wrap="none" rtlCol="0">
            <a:spAutoFit/>
          </a:bodyPr>
          <a:lstStyle/>
          <a:p>
            <a:pPr algn="l"/>
            <a:r>
              <a:rPr lang="en-US" sz="2000" dirty="0">
                <a:solidFill>
                  <a:srgbClr val="202934"/>
                </a:solidFill>
                <a:latin typeface="Calibri" panose="020F0502020204030204" pitchFamily="34" charset="0"/>
                <a:cs typeface="Calibri" panose="020F0502020204030204" pitchFamily="34" charset="0"/>
              </a:rPr>
              <a:t>Harvard MPH “Study Competencies”</a:t>
            </a:r>
          </a:p>
        </p:txBody>
      </p:sp>
      <p:pic>
        <p:nvPicPr>
          <p:cNvPr id="14" name="Picture 13" descr="A screenshot of a medical survey&#10;&#10;Description automatically generated">
            <a:extLst>
              <a:ext uri="{FF2B5EF4-FFF2-40B4-BE49-F238E27FC236}">
                <a16:creationId xmlns:a16="http://schemas.microsoft.com/office/drawing/2014/main" id="{92BAA405-5056-C185-6F52-5BC3C5B162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9237" y="1385048"/>
            <a:ext cx="3906861" cy="4778960"/>
          </a:xfrm>
          <a:prstGeom prst="rect">
            <a:avLst/>
          </a:prstGeom>
        </p:spPr>
      </p:pic>
      <p:sp>
        <p:nvSpPr>
          <p:cNvPr id="15" name="TextBox 14">
            <a:extLst>
              <a:ext uri="{FF2B5EF4-FFF2-40B4-BE49-F238E27FC236}">
                <a16:creationId xmlns:a16="http://schemas.microsoft.com/office/drawing/2014/main" id="{6F7DF820-463F-EB9F-07DD-85725FC94679}"/>
              </a:ext>
            </a:extLst>
          </p:cNvPr>
          <p:cNvSpPr txBox="1"/>
          <p:nvPr/>
        </p:nvSpPr>
        <p:spPr>
          <a:xfrm>
            <a:off x="317117" y="6164008"/>
            <a:ext cx="7500771" cy="261610"/>
          </a:xfrm>
          <a:prstGeom prst="rect">
            <a:avLst/>
          </a:prstGeom>
          <a:noFill/>
        </p:spPr>
        <p:txBody>
          <a:bodyPr wrap="none" rtlCol="0">
            <a:spAutoFit/>
          </a:bodyPr>
          <a:lstStyle/>
          <a:p>
            <a:pPr algn="l"/>
            <a:r>
              <a:rPr lang="en-US" sz="1100" dirty="0">
                <a:solidFill>
                  <a:schemeClr val="bg2">
                    <a:lumMod val="90000"/>
                  </a:schemeClr>
                </a:solidFill>
                <a:latin typeface="Calibri" panose="020F0502020204030204" pitchFamily="34" charset="0"/>
                <a:cs typeface="Calibri" panose="020F0502020204030204" pitchFamily="34" charset="0"/>
              </a:rPr>
              <a:t>Harvard: https://</a:t>
            </a:r>
            <a:r>
              <a:rPr lang="en-US" sz="1100" dirty="0" err="1">
                <a:solidFill>
                  <a:schemeClr val="bg2">
                    <a:lumMod val="90000"/>
                  </a:schemeClr>
                </a:solidFill>
                <a:latin typeface="Calibri" panose="020F0502020204030204" pitchFamily="34" charset="0"/>
                <a:cs typeface="Calibri" panose="020F0502020204030204" pitchFamily="34" charset="0"/>
              </a:rPr>
              <a:t>www.hsph.harvard.edu</a:t>
            </a:r>
            <a:r>
              <a:rPr lang="en-US" sz="1100" dirty="0">
                <a:solidFill>
                  <a:schemeClr val="bg2">
                    <a:lumMod val="90000"/>
                  </a:schemeClr>
                </a:solidFill>
                <a:latin typeface="Calibri" panose="020F0502020204030204" pitchFamily="34" charset="0"/>
                <a:cs typeface="Calibri" panose="020F0502020204030204" pitchFamily="34" charset="0"/>
              </a:rPr>
              <a:t>/office-of-educational-programs/master-of-public-health/mph-program-competencies/</a:t>
            </a:r>
          </a:p>
        </p:txBody>
      </p:sp>
    </p:spTree>
    <p:extLst>
      <p:ext uri="{BB962C8B-B14F-4D97-AF65-F5344CB8AC3E}">
        <p14:creationId xmlns:p14="http://schemas.microsoft.com/office/powerpoint/2010/main" val="14525480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502292" cy="535531"/>
          </a:xfrm>
        </p:spPr>
        <p:txBody>
          <a:bodyPr/>
          <a:lstStyle/>
          <a:p>
            <a:r>
              <a:rPr lang="en-US" dirty="0"/>
              <a:t>And governmental policy areas, like public health</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E201F05-C507-5BA3-C8B1-51747DD231E9}"/>
              </a:ext>
            </a:extLst>
          </p:cNvPr>
          <p:cNvSpPr txBox="1"/>
          <p:nvPr/>
        </p:nvSpPr>
        <p:spPr>
          <a:xfrm>
            <a:off x="2721429" y="647537"/>
            <a:ext cx="6150658" cy="400110"/>
          </a:xfrm>
          <a:prstGeom prst="rect">
            <a:avLst/>
          </a:prstGeom>
          <a:noFill/>
        </p:spPr>
        <p:txBody>
          <a:bodyPr wrap="none" rtlCol="0">
            <a:spAutoFit/>
          </a:bodyPr>
          <a:lstStyle/>
          <a:p>
            <a:pPr algn="l"/>
            <a:r>
              <a:rPr lang="en-US" sz="2000" dirty="0">
                <a:solidFill>
                  <a:srgbClr val="202934"/>
                </a:solidFill>
                <a:latin typeface="Calibri" panose="020F0502020204030204" pitchFamily="34" charset="0"/>
                <a:cs typeface="Calibri" panose="020F0502020204030204" pitchFamily="34" charset="0"/>
              </a:rPr>
              <a:t>https://</a:t>
            </a:r>
            <a:r>
              <a:rPr lang="en-US" sz="2000" dirty="0" err="1">
                <a:solidFill>
                  <a:srgbClr val="202934"/>
                </a:solidFill>
                <a:latin typeface="Calibri" panose="020F0502020204030204" pitchFamily="34" charset="0"/>
                <a:cs typeface="Calibri" panose="020F0502020204030204" pitchFamily="34" charset="0"/>
              </a:rPr>
              <a:t>jobs.cdc.gov</a:t>
            </a:r>
            <a:r>
              <a:rPr lang="en-US" sz="2000" dirty="0">
                <a:solidFill>
                  <a:srgbClr val="202934"/>
                </a:solidFill>
                <a:latin typeface="Calibri" panose="020F0502020204030204" pitchFamily="34" charset="0"/>
                <a:cs typeface="Calibri" panose="020F0502020204030204" pitchFamily="34" charset="0"/>
              </a:rPr>
              <a:t>/</a:t>
            </a:r>
            <a:r>
              <a:rPr lang="en-US" sz="2000" dirty="0" err="1">
                <a:solidFill>
                  <a:srgbClr val="202934"/>
                </a:solidFill>
                <a:latin typeface="Calibri" panose="020F0502020204030204" pitchFamily="34" charset="0"/>
                <a:cs typeface="Calibri" panose="020F0502020204030204" pitchFamily="34" charset="0"/>
              </a:rPr>
              <a:t>job-search?keywords</a:t>
            </a:r>
            <a:r>
              <a:rPr lang="en-US" sz="2000" dirty="0">
                <a:solidFill>
                  <a:srgbClr val="202934"/>
                </a:solidFill>
                <a:latin typeface="Calibri" panose="020F0502020204030204" pitchFamily="34" charset="0"/>
                <a:cs typeface="Calibri" panose="020F0502020204030204" pitchFamily="34" charset="0"/>
              </a:rPr>
              <a:t>=direct%20hire</a:t>
            </a:r>
          </a:p>
        </p:txBody>
      </p:sp>
      <p:pic>
        <p:nvPicPr>
          <p:cNvPr id="20" name="Picture 19" descr="A screenshot of a search results&#10;&#10;Description automatically generated">
            <a:extLst>
              <a:ext uri="{FF2B5EF4-FFF2-40B4-BE49-F238E27FC236}">
                <a16:creationId xmlns:a16="http://schemas.microsoft.com/office/drawing/2014/main" id="{1F06C91D-637F-B6FA-EB00-A22C5CC00F7F}"/>
              </a:ext>
            </a:extLst>
          </p:cNvPr>
          <p:cNvPicPr>
            <a:picLocks noChangeAspect="1"/>
          </p:cNvPicPr>
          <p:nvPr/>
        </p:nvPicPr>
        <p:blipFill>
          <a:blip r:embed="rId2">
            <a:extLst>
              <a:ext uri="{28A0092B-C50C-407E-A947-70E740481C1C}">
                <a14:useLocalDpi xmlns:a14="http://schemas.microsoft.com/office/drawing/2010/main" val="0"/>
              </a:ext>
            </a:extLst>
          </a:blip>
          <a:srcRect t="9018"/>
          <a:stretch/>
        </p:blipFill>
        <p:spPr>
          <a:xfrm>
            <a:off x="2047009" y="1183068"/>
            <a:ext cx="7772400" cy="5286353"/>
          </a:xfrm>
          <a:prstGeom prst="rect">
            <a:avLst/>
          </a:prstGeom>
        </p:spPr>
      </p:pic>
    </p:spTree>
    <p:extLst>
      <p:ext uri="{BB962C8B-B14F-4D97-AF65-F5344CB8AC3E}">
        <p14:creationId xmlns:p14="http://schemas.microsoft.com/office/powerpoint/2010/main" val="156959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8" y="119968"/>
            <a:ext cx="5778882" cy="535531"/>
          </a:xfrm>
        </p:spPr>
        <p:txBody>
          <a:bodyPr/>
          <a:lstStyle/>
          <a:p>
            <a:r>
              <a:rPr lang="en-US" dirty="0">
                <a:solidFill>
                  <a:srgbClr val="4EA4AD"/>
                </a:solidFill>
              </a:rPr>
              <a:t>Software</a:t>
            </a:r>
            <a:r>
              <a:rPr lang="en-US" dirty="0"/>
              <a:t> is eating the world</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FBB3158-D365-3CE3-4ECC-7B586CAC639C}"/>
              </a:ext>
            </a:extLst>
          </p:cNvPr>
          <p:cNvSpPr txBox="1"/>
          <p:nvPr/>
        </p:nvSpPr>
        <p:spPr>
          <a:xfrm>
            <a:off x="0" y="6431565"/>
            <a:ext cx="4188839" cy="306467"/>
          </a:xfrm>
          <a:prstGeom prst="roundRect">
            <a:avLst/>
          </a:prstGeom>
          <a:solidFill>
            <a:srgbClr val="FFFFFF"/>
          </a:solidFill>
        </p:spPr>
        <p:txBody>
          <a:bodyPr wrap="none" rtlCol="0">
            <a:spAutoFit/>
          </a:bodyPr>
          <a:lstStyle/>
          <a:p>
            <a:pPr algn="l"/>
            <a:r>
              <a:rPr lang="en-US" sz="1200" dirty="0">
                <a:solidFill>
                  <a:schemeClr val="bg2">
                    <a:lumMod val="90000"/>
                  </a:schemeClr>
                </a:solidFill>
                <a:latin typeface="Calibri" panose="020F0502020204030204" pitchFamily="34" charset="0"/>
                <a:cs typeface="Calibri" panose="020F0502020204030204" pitchFamily="34" charset="0"/>
              </a:rPr>
              <a:t>Image source https://</a:t>
            </a:r>
            <a:r>
              <a:rPr lang="en-US" sz="1200" dirty="0" err="1">
                <a:solidFill>
                  <a:schemeClr val="bg2">
                    <a:lumMod val="90000"/>
                  </a:schemeClr>
                </a:solidFill>
                <a:latin typeface="Calibri" panose="020F0502020204030204" pitchFamily="34" charset="0"/>
                <a:cs typeface="Calibri" panose="020F0502020204030204" pitchFamily="34" charset="0"/>
              </a:rPr>
              <a:t>www.flickr.com</a:t>
            </a:r>
            <a:r>
              <a:rPr lang="en-US" sz="1200" dirty="0">
                <a:solidFill>
                  <a:schemeClr val="bg2">
                    <a:lumMod val="90000"/>
                  </a:schemeClr>
                </a:solidFill>
                <a:latin typeface="Calibri" panose="020F0502020204030204" pitchFamily="34" charset="0"/>
                <a:cs typeface="Calibri" panose="020F0502020204030204" pitchFamily="34" charset="0"/>
              </a:rPr>
              <a:t>/photos/</a:t>
            </a:r>
            <a:r>
              <a:rPr lang="en-US" sz="1200" dirty="0" err="1">
                <a:solidFill>
                  <a:schemeClr val="bg2">
                    <a:lumMod val="90000"/>
                  </a:schemeClr>
                </a:solidFill>
                <a:latin typeface="Calibri" panose="020F0502020204030204" pitchFamily="34" charset="0"/>
                <a:cs typeface="Calibri" panose="020F0502020204030204" pitchFamily="34" charset="0"/>
              </a:rPr>
              <a:t>psd</a:t>
            </a:r>
            <a:r>
              <a:rPr lang="en-US" sz="1200" dirty="0">
                <a:solidFill>
                  <a:schemeClr val="bg2">
                    <a:lumMod val="90000"/>
                  </a:schemeClr>
                </a:solidFill>
                <a:latin typeface="Calibri" panose="020F0502020204030204" pitchFamily="34" charset="0"/>
                <a:cs typeface="Calibri" panose="020F0502020204030204" pitchFamily="34" charset="0"/>
              </a:rPr>
              <a:t>/49012211131</a:t>
            </a:r>
          </a:p>
        </p:txBody>
      </p:sp>
      <p:pic>
        <p:nvPicPr>
          <p:cNvPr id="5" name="Picture 4" descr="A close-up of a sign&#10;&#10;Description automatically generated">
            <a:extLst>
              <a:ext uri="{FF2B5EF4-FFF2-40B4-BE49-F238E27FC236}">
                <a16:creationId xmlns:a16="http://schemas.microsoft.com/office/drawing/2014/main" id="{A0B02FA1-D43A-EE3E-47ED-C1E0F3491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118" y="825402"/>
            <a:ext cx="6638826" cy="2418796"/>
          </a:xfrm>
          <a:prstGeom prst="rect">
            <a:avLst/>
          </a:prstGeom>
        </p:spPr>
      </p:pic>
      <p:pic>
        <p:nvPicPr>
          <p:cNvPr id="11" name="Picture 10" descr="A graph of growth and employment&#10;&#10;Description automatically generated with medium confidence">
            <a:extLst>
              <a:ext uri="{FF2B5EF4-FFF2-40B4-BE49-F238E27FC236}">
                <a16:creationId xmlns:a16="http://schemas.microsoft.com/office/drawing/2014/main" id="{5F17006B-F4D8-16F2-3146-F8FDBAB9F3B9}"/>
              </a:ext>
            </a:extLst>
          </p:cNvPr>
          <p:cNvPicPr>
            <a:picLocks noChangeAspect="1"/>
          </p:cNvPicPr>
          <p:nvPr/>
        </p:nvPicPr>
        <p:blipFill>
          <a:blip r:embed="rId4">
            <a:extLst>
              <a:ext uri="{28A0092B-C50C-407E-A947-70E740481C1C}">
                <a14:useLocalDpi xmlns:a14="http://schemas.microsoft.com/office/drawing/2010/main" val="0"/>
              </a:ext>
            </a:extLst>
          </a:blip>
          <a:srcRect r="47520" b="7870"/>
          <a:stretch/>
        </p:blipFill>
        <p:spPr>
          <a:xfrm>
            <a:off x="7074701" y="257735"/>
            <a:ext cx="4892175" cy="5552048"/>
          </a:xfrm>
          <a:prstGeom prst="rect">
            <a:avLst/>
          </a:prstGeom>
        </p:spPr>
      </p:pic>
      <p:sp>
        <p:nvSpPr>
          <p:cNvPr id="15" name="TextBox 14">
            <a:extLst>
              <a:ext uri="{FF2B5EF4-FFF2-40B4-BE49-F238E27FC236}">
                <a16:creationId xmlns:a16="http://schemas.microsoft.com/office/drawing/2014/main" id="{E7F0D3C5-AC30-2F59-12A7-8B22E3674717}"/>
              </a:ext>
            </a:extLst>
          </p:cNvPr>
          <p:cNvSpPr txBox="1"/>
          <p:nvPr/>
        </p:nvSpPr>
        <p:spPr>
          <a:xfrm>
            <a:off x="4044463" y="6455243"/>
            <a:ext cx="8147537" cy="246221"/>
          </a:xfrm>
          <a:prstGeom prst="rect">
            <a:avLst/>
          </a:prstGeom>
          <a:noFill/>
        </p:spPr>
        <p:txBody>
          <a:bodyPr wrap="square">
            <a:spAutoFit/>
          </a:bodyPr>
          <a:lstStyle/>
          <a:p>
            <a:pPr algn="l"/>
            <a:r>
              <a:rPr lang="en-US" sz="1000" dirty="0">
                <a:solidFill>
                  <a:schemeClr val="bg2">
                    <a:lumMod val="90000"/>
                  </a:schemeClr>
                </a:solidFill>
                <a:latin typeface="Calibri" panose="020F0502020204030204" pitchFamily="34" charset="0"/>
                <a:cs typeface="Calibri" panose="020F0502020204030204" pitchFamily="34" charset="0"/>
              </a:rPr>
              <a:t>Figure source: </a:t>
            </a:r>
            <a:r>
              <a:rPr lang="en-US" sz="1000" dirty="0">
                <a:solidFill>
                  <a:schemeClr val="bg2">
                    <a:lumMod val="90000"/>
                  </a:schemeClr>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https://openknowledge.worldbank.org/entities/publication/7617f89d-2276-413d-b0a7-e31e7527d6af?cid=pub_tt_wbpublications_en_ext</a:t>
            </a:r>
            <a:endParaRPr lang="en-US" sz="1000" dirty="0">
              <a:solidFill>
                <a:schemeClr val="bg2">
                  <a:lumMod val="90000"/>
                </a:schemeClr>
              </a:solidFill>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1BC63094-9721-21B8-6B2C-9CF21D1A2ADE}"/>
              </a:ext>
            </a:extLst>
          </p:cNvPr>
          <p:cNvSpPr txBox="1"/>
          <p:nvPr/>
        </p:nvSpPr>
        <p:spPr>
          <a:xfrm>
            <a:off x="225124" y="4010435"/>
            <a:ext cx="7043184" cy="1938992"/>
          </a:xfrm>
          <a:prstGeom prst="rect">
            <a:avLst/>
          </a:prstGeom>
          <a:noFill/>
        </p:spPr>
        <p:txBody>
          <a:bodyPr wrap="square" rtlCol="0">
            <a:spAutoFit/>
          </a:bodyPr>
          <a:lstStyle/>
          <a:p>
            <a:r>
              <a:rPr lang="en-US" sz="2400" i="1" dirty="0">
                <a:solidFill>
                  <a:srgbClr val="202934"/>
                </a:solidFill>
                <a:latin typeface="Calibri" panose="020F0502020204030204" pitchFamily="34" charset="0"/>
                <a:cs typeface="Calibri" panose="020F0502020204030204" pitchFamily="34" charset="0"/>
              </a:rPr>
              <a:t>“Six decades into the computer revolution…and two decades into the rise of the modern Internet, all of the technology required to transform industries through software finally works and can be widely delivered at global scale.”</a:t>
            </a:r>
          </a:p>
        </p:txBody>
      </p:sp>
      <p:pic>
        <p:nvPicPr>
          <p:cNvPr id="12" name="Picture 11" descr="A person sitting in a chair&#10;&#10;Description automatically generated">
            <a:extLst>
              <a:ext uri="{FF2B5EF4-FFF2-40B4-BE49-F238E27FC236}">
                <a16:creationId xmlns:a16="http://schemas.microsoft.com/office/drawing/2014/main" id="{3F0D3EEF-EBF1-D59C-BF96-5CCCD4AFF5F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22367" y="2515561"/>
            <a:ext cx="1327546" cy="1098242"/>
          </a:xfrm>
          <a:prstGeom prst="rect">
            <a:avLst/>
          </a:prstGeom>
        </p:spPr>
      </p:pic>
    </p:spTree>
    <p:extLst>
      <p:ext uri="{BB962C8B-B14F-4D97-AF65-F5344CB8AC3E}">
        <p14:creationId xmlns:p14="http://schemas.microsoft.com/office/powerpoint/2010/main" val="2697537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8" y="119968"/>
            <a:ext cx="5778882" cy="535531"/>
          </a:xfrm>
        </p:spPr>
        <p:txBody>
          <a:bodyPr/>
          <a:lstStyle/>
          <a:p>
            <a:r>
              <a:rPr lang="en-US" dirty="0"/>
              <a:t>The </a:t>
            </a:r>
            <a:r>
              <a:rPr lang="en-US" dirty="0">
                <a:solidFill>
                  <a:srgbClr val="4EA4AD"/>
                </a:solidFill>
              </a:rPr>
              <a:t>largest</a:t>
            </a:r>
            <a:r>
              <a:rPr lang="en-US" dirty="0"/>
              <a:t> companies</a:t>
            </a:r>
            <a:endParaRPr lang="en-CH" dirty="0"/>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FBB3158-D365-3CE3-4ECC-7B586CAC639C}"/>
              </a:ext>
            </a:extLst>
          </p:cNvPr>
          <p:cNvSpPr txBox="1"/>
          <p:nvPr/>
        </p:nvSpPr>
        <p:spPr>
          <a:xfrm>
            <a:off x="2673011" y="6317033"/>
            <a:ext cx="7334444" cy="306467"/>
          </a:xfrm>
          <a:prstGeom prst="roundRect">
            <a:avLst/>
          </a:prstGeom>
          <a:solidFill>
            <a:schemeClr val="bg1"/>
          </a:solidFill>
        </p:spPr>
        <p:txBody>
          <a:bodyPr wrap="none" rtlCol="0">
            <a:spAutoFit/>
          </a:bodyPr>
          <a:lstStyle/>
          <a:p>
            <a:pPr algn="l"/>
            <a:r>
              <a:rPr lang="en-US" sz="1200" dirty="0">
                <a:solidFill>
                  <a:schemeClr val="bg2">
                    <a:lumMod val="90000"/>
                  </a:schemeClr>
                </a:solidFill>
                <a:latin typeface="Calibri" panose="020F0502020204030204" pitchFamily="34" charset="0"/>
                <a:cs typeface="Calibri" panose="020F0502020204030204" pitchFamily="34" charset="0"/>
              </a:rPr>
              <a:t>Figure source: https://</a:t>
            </a:r>
            <a:r>
              <a:rPr lang="en-US" sz="1200" dirty="0" err="1">
                <a:solidFill>
                  <a:schemeClr val="bg2">
                    <a:lumMod val="90000"/>
                  </a:schemeClr>
                </a:solidFill>
                <a:latin typeface="Calibri" panose="020F0502020204030204" pitchFamily="34" charset="0"/>
                <a:cs typeface="Calibri" panose="020F0502020204030204" pitchFamily="34" charset="0"/>
              </a:rPr>
              <a:t>commons.wikimedia.org</a:t>
            </a:r>
            <a:r>
              <a:rPr lang="en-US" sz="1200" dirty="0">
                <a:solidFill>
                  <a:schemeClr val="bg2">
                    <a:lumMod val="90000"/>
                  </a:schemeClr>
                </a:solidFill>
                <a:latin typeface="Calibri" panose="020F0502020204030204" pitchFamily="34" charset="0"/>
                <a:cs typeface="Calibri" panose="020F0502020204030204" pitchFamily="34" charset="0"/>
              </a:rPr>
              <a:t>/wiki/File:10_Largest_Corporations_by_Market_Capitalization.png</a:t>
            </a:r>
          </a:p>
        </p:txBody>
      </p:sp>
      <p:pic>
        <p:nvPicPr>
          <p:cNvPr id="5" name="Picture 4" descr="A screenshot of a phone&#10;&#10;Description automatically generated">
            <a:extLst>
              <a:ext uri="{FF2B5EF4-FFF2-40B4-BE49-F238E27FC236}">
                <a16:creationId xmlns:a16="http://schemas.microsoft.com/office/drawing/2014/main" id="{F0573330-D422-59D6-3C04-92D366A2DA77}"/>
              </a:ext>
            </a:extLst>
          </p:cNvPr>
          <p:cNvPicPr>
            <a:picLocks noChangeAspect="1"/>
          </p:cNvPicPr>
          <p:nvPr/>
        </p:nvPicPr>
        <p:blipFill>
          <a:blip r:embed="rId2">
            <a:extLst>
              <a:ext uri="{28A0092B-C50C-407E-A947-70E740481C1C}">
                <a14:useLocalDpi xmlns:a14="http://schemas.microsoft.com/office/drawing/2010/main" val="0"/>
              </a:ext>
            </a:extLst>
          </a:blip>
          <a:srcRect l="15044" t="6996" r="4815" b="46627"/>
          <a:stretch/>
        </p:blipFill>
        <p:spPr>
          <a:xfrm>
            <a:off x="2425148" y="1178801"/>
            <a:ext cx="7050624" cy="4500398"/>
          </a:xfrm>
          <a:prstGeom prst="rect">
            <a:avLst/>
          </a:prstGeom>
        </p:spPr>
      </p:pic>
    </p:spTree>
    <p:extLst>
      <p:ext uri="{BB962C8B-B14F-4D97-AF65-F5344CB8AC3E}">
        <p14:creationId xmlns:p14="http://schemas.microsoft.com/office/powerpoint/2010/main" val="4083681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65FA76-B72C-B899-11C9-4D173B2EB064}"/>
              </a:ext>
            </a:extLst>
          </p:cNvPr>
          <p:cNvSpPr txBox="1"/>
          <p:nvPr/>
        </p:nvSpPr>
        <p:spPr>
          <a:xfrm>
            <a:off x="2144974" y="6372884"/>
            <a:ext cx="8306829" cy="289441"/>
          </a:xfrm>
          <a:prstGeom prst="roundRect">
            <a:avLst/>
          </a:prstGeom>
          <a:solidFill>
            <a:schemeClr val="bg1"/>
          </a:solidFill>
        </p:spPr>
        <p:txBody>
          <a:bodyPr wrap="square" rtlCol="0">
            <a:spAutoFit/>
          </a:bodyPr>
          <a:lstStyle/>
          <a:p>
            <a:pPr algn="ctr"/>
            <a:r>
              <a:rPr lang="en-US" sz="1100" dirty="0">
                <a:solidFill>
                  <a:schemeClr val="bg2">
                    <a:lumMod val="90000"/>
                  </a:schemeClr>
                </a:solidFill>
                <a:latin typeface="Calibri" panose="020F0502020204030204" pitchFamily="34" charset="0"/>
                <a:cs typeface="Calibri" panose="020F0502020204030204" pitchFamily="34" charset="0"/>
              </a:rPr>
              <a:t>Figure source: Aman Y. Agarwal  https://</a:t>
            </a:r>
            <a:r>
              <a:rPr lang="en-US" sz="1100" dirty="0" err="1">
                <a:solidFill>
                  <a:schemeClr val="bg2">
                    <a:lumMod val="90000"/>
                  </a:schemeClr>
                </a:solidFill>
                <a:latin typeface="Calibri" panose="020F0502020204030204" pitchFamily="34" charset="0"/>
                <a:cs typeface="Calibri" panose="020F0502020204030204" pitchFamily="34" charset="0"/>
              </a:rPr>
              <a:t>aman-agarwal.com</a:t>
            </a:r>
            <a:r>
              <a:rPr lang="en-US" sz="1100" dirty="0">
                <a:solidFill>
                  <a:schemeClr val="bg2">
                    <a:lumMod val="90000"/>
                  </a:schemeClr>
                </a:solidFill>
                <a:latin typeface="Calibri" panose="020F0502020204030204" pitchFamily="34" charset="0"/>
                <a:cs typeface="Calibri" panose="020F0502020204030204" pitchFamily="34" charset="0"/>
              </a:rPr>
              <a:t>/2022/11/02/databases-explained/</a:t>
            </a:r>
          </a:p>
        </p:txBody>
      </p:sp>
      <p:sp>
        <p:nvSpPr>
          <p:cNvPr id="9" name="Title 2">
            <a:extLst>
              <a:ext uri="{FF2B5EF4-FFF2-40B4-BE49-F238E27FC236}">
                <a16:creationId xmlns:a16="http://schemas.microsoft.com/office/drawing/2014/main" id="{BBA2E051-E779-DCE7-41D7-613105FE3FCF}"/>
              </a:ext>
            </a:extLst>
          </p:cNvPr>
          <p:cNvSpPr>
            <a:spLocks noGrp="1"/>
          </p:cNvSpPr>
          <p:nvPr>
            <p:ph type="title"/>
          </p:nvPr>
        </p:nvSpPr>
        <p:spPr>
          <a:xfrm>
            <a:off x="317118" y="119968"/>
            <a:ext cx="5778882" cy="535531"/>
          </a:xfrm>
        </p:spPr>
        <p:txBody>
          <a:bodyPr/>
          <a:lstStyle/>
          <a:p>
            <a:r>
              <a:rPr lang="en-US" dirty="0"/>
              <a:t>Software relies on </a:t>
            </a:r>
            <a:r>
              <a:rPr lang="en-US" dirty="0">
                <a:solidFill>
                  <a:srgbClr val="4EA4AD"/>
                </a:solidFill>
              </a:rPr>
              <a:t>databases</a:t>
            </a:r>
            <a:endParaRPr lang="en-CH" dirty="0">
              <a:solidFill>
                <a:srgbClr val="4EA4AD"/>
              </a:solidFill>
            </a:endParaRPr>
          </a:p>
        </p:txBody>
      </p:sp>
      <p:cxnSp>
        <p:nvCxnSpPr>
          <p:cNvPr id="10" name="Straight Connector 9">
            <a:extLst>
              <a:ext uri="{FF2B5EF4-FFF2-40B4-BE49-F238E27FC236}">
                <a16:creationId xmlns:a16="http://schemas.microsoft.com/office/drawing/2014/main" id="{AF66D4ED-DD04-A2AF-FF0F-830D9D3EAFB4}"/>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a computer system&#10;&#10;Description automatically generated">
            <a:extLst>
              <a:ext uri="{FF2B5EF4-FFF2-40B4-BE49-F238E27FC236}">
                <a16:creationId xmlns:a16="http://schemas.microsoft.com/office/drawing/2014/main" id="{F76B6A3D-024F-546A-F846-6D6D80C0DB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3627" y="655499"/>
            <a:ext cx="7772400" cy="5556051"/>
          </a:xfrm>
          <a:prstGeom prst="rect">
            <a:avLst/>
          </a:prstGeom>
        </p:spPr>
      </p:pic>
    </p:spTree>
    <p:extLst>
      <p:ext uri="{BB962C8B-B14F-4D97-AF65-F5344CB8AC3E}">
        <p14:creationId xmlns:p14="http://schemas.microsoft.com/office/powerpoint/2010/main" val="846051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9403079" cy="535531"/>
          </a:xfrm>
        </p:spPr>
        <p:txBody>
          <a:bodyPr/>
          <a:lstStyle/>
          <a:p>
            <a:r>
              <a:rPr lang="en-US" dirty="0">
                <a:solidFill>
                  <a:schemeClr val="tx1"/>
                </a:solidFill>
              </a:rPr>
              <a:t>Which are collections of </a:t>
            </a:r>
            <a:r>
              <a:rPr lang="en-US" dirty="0">
                <a:solidFill>
                  <a:srgbClr val="4EA4AD"/>
                </a:solidFill>
              </a:rPr>
              <a:t>data tables</a:t>
            </a:r>
            <a:endParaRPr lang="en-CH" dirty="0">
              <a:solidFill>
                <a:srgbClr val="4EA4AD"/>
              </a:solidFill>
            </a:endParaRPr>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13" name="Picture 12" descr="A screenshot of a phone number&#10;&#10;Description automatically generated">
            <a:extLst>
              <a:ext uri="{FF2B5EF4-FFF2-40B4-BE49-F238E27FC236}">
                <a16:creationId xmlns:a16="http://schemas.microsoft.com/office/drawing/2014/main" id="{17C42DEB-3333-6543-E532-55C84ED61D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6997" y="690571"/>
            <a:ext cx="4060526" cy="18195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Picture 14" descr="A screenshot of a phone&#10;&#10;Description automatically generated">
            <a:extLst>
              <a:ext uri="{FF2B5EF4-FFF2-40B4-BE49-F238E27FC236}">
                <a16:creationId xmlns:a16="http://schemas.microsoft.com/office/drawing/2014/main" id="{8C4451DF-B81D-33F5-DDC6-0BAEB6E9E1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588" y="4522825"/>
            <a:ext cx="4177375" cy="18195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screenshot of a phone&#10;&#10;Description automatically generated">
            <a:extLst>
              <a:ext uri="{FF2B5EF4-FFF2-40B4-BE49-F238E27FC236}">
                <a16:creationId xmlns:a16="http://schemas.microsoft.com/office/drawing/2014/main" id="{93D154B6-F227-6F7A-FF3D-EE58322352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9277" y="3864369"/>
            <a:ext cx="4558815" cy="181952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screenshot of a computer&#10;&#10;Description automatically generated">
            <a:extLst>
              <a:ext uri="{FF2B5EF4-FFF2-40B4-BE49-F238E27FC236}">
                <a16:creationId xmlns:a16="http://schemas.microsoft.com/office/drawing/2014/main" id="{39BDCEB1-3194-1C69-BF98-7681AEFB45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94002" y="787388"/>
            <a:ext cx="7716459" cy="6153962"/>
          </a:xfrm>
          <a:prstGeom prst="rect">
            <a:avLst/>
          </a:prstGeom>
        </p:spPr>
      </p:pic>
      <p:sp>
        <p:nvSpPr>
          <p:cNvPr id="20" name="TextBox 19">
            <a:extLst>
              <a:ext uri="{FF2B5EF4-FFF2-40B4-BE49-F238E27FC236}">
                <a16:creationId xmlns:a16="http://schemas.microsoft.com/office/drawing/2014/main" id="{CD0F1F07-7E1B-F74E-A72D-E297E286E925}"/>
              </a:ext>
            </a:extLst>
          </p:cNvPr>
          <p:cNvSpPr txBox="1"/>
          <p:nvPr/>
        </p:nvSpPr>
        <p:spPr>
          <a:xfrm>
            <a:off x="3642539" y="6439168"/>
            <a:ext cx="5763116" cy="289441"/>
          </a:xfrm>
          <a:prstGeom prst="roundRect">
            <a:avLst/>
          </a:prstGeom>
          <a:solidFill>
            <a:srgbClr val="FFFFFF"/>
          </a:solidFill>
        </p:spPr>
        <p:txBody>
          <a:bodyPr wrap="none" rtlCol="0">
            <a:spAutoFit/>
          </a:bodyPr>
          <a:lstStyle/>
          <a:p>
            <a:pPr algn="l"/>
            <a:r>
              <a:rPr lang="en-US" sz="1100" dirty="0">
                <a:solidFill>
                  <a:schemeClr val="bg2">
                    <a:lumMod val="90000"/>
                  </a:schemeClr>
                </a:solidFill>
                <a:latin typeface="Calibri" panose="020F0502020204030204" pitchFamily="34" charset="0"/>
                <a:cs typeface="Calibri" panose="020F0502020204030204" pitchFamily="34" charset="0"/>
              </a:rPr>
              <a:t>Figure source: https://</a:t>
            </a:r>
            <a:r>
              <a:rPr lang="en-US" sz="1100" dirty="0" err="1">
                <a:solidFill>
                  <a:schemeClr val="bg2">
                    <a:lumMod val="90000"/>
                  </a:schemeClr>
                </a:solidFill>
                <a:latin typeface="Calibri" panose="020F0502020204030204" pitchFamily="34" charset="0"/>
                <a:cs typeface="Calibri" panose="020F0502020204030204" pitchFamily="34" charset="0"/>
              </a:rPr>
              <a:t>stackoverflow.com</a:t>
            </a:r>
            <a:r>
              <a:rPr lang="en-US" sz="1100" dirty="0">
                <a:solidFill>
                  <a:schemeClr val="bg2">
                    <a:lumMod val="90000"/>
                  </a:schemeClr>
                </a:solidFill>
                <a:latin typeface="Calibri" panose="020F0502020204030204" pitchFamily="34" charset="0"/>
                <a:cs typeface="Calibri" panose="020F0502020204030204" pitchFamily="34" charset="0"/>
              </a:rPr>
              <a:t>/questions/62743441/</a:t>
            </a:r>
            <a:r>
              <a:rPr lang="en-US" sz="1100" dirty="0" err="1">
                <a:solidFill>
                  <a:schemeClr val="bg2">
                    <a:lumMod val="90000"/>
                  </a:schemeClr>
                </a:solidFill>
                <a:latin typeface="Calibri" panose="020F0502020204030204" pitchFamily="34" charset="0"/>
                <a:cs typeface="Calibri" panose="020F0502020204030204" pitchFamily="34" charset="0"/>
              </a:rPr>
              <a:t>sql</a:t>
            </a:r>
            <a:r>
              <a:rPr lang="en-US" sz="1100" dirty="0">
                <a:solidFill>
                  <a:schemeClr val="bg2">
                    <a:lumMod val="90000"/>
                  </a:schemeClr>
                </a:solidFill>
                <a:latin typeface="Calibri" panose="020F0502020204030204" pitchFamily="34" charset="0"/>
                <a:cs typeface="Calibri" panose="020F0502020204030204" pitchFamily="34" charset="0"/>
              </a:rPr>
              <a:t>-data-model-for-selling-houses</a:t>
            </a:r>
          </a:p>
        </p:txBody>
      </p:sp>
    </p:spTree>
    <p:extLst>
      <p:ext uri="{BB962C8B-B14F-4D97-AF65-F5344CB8AC3E}">
        <p14:creationId xmlns:p14="http://schemas.microsoft.com/office/powerpoint/2010/main" val="349847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8" y="119968"/>
            <a:ext cx="7246230" cy="535531"/>
          </a:xfrm>
        </p:spPr>
        <p:txBody>
          <a:bodyPr/>
          <a:lstStyle/>
          <a:p>
            <a:r>
              <a:rPr lang="en-US" dirty="0">
                <a:solidFill>
                  <a:schemeClr val="tx1"/>
                </a:solidFill>
              </a:rPr>
              <a:t>Very </a:t>
            </a:r>
            <a:r>
              <a:rPr lang="en-US" dirty="0">
                <a:solidFill>
                  <a:srgbClr val="4EA4AD"/>
                </a:solidFill>
              </a:rPr>
              <a:t>large</a:t>
            </a:r>
            <a:r>
              <a:rPr lang="en-US" dirty="0">
                <a:solidFill>
                  <a:schemeClr val="tx1"/>
                </a:solidFill>
              </a:rPr>
              <a:t> collections of data tables</a:t>
            </a:r>
            <a:endParaRPr lang="en-CH" dirty="0">
              <a:solidFill>
                <a:schemeClr val="tx1"/>
              </a:solidFill>
            </a:endParaRPr>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computer&#10;&#10;Description automatically generated">
            <a:extLst>
              <a:ext uri="{FF2B5EF4-FFF2-40B4-BE49-F238E27FC236}">
                <a16:creationId xmlns:a16="http://schemas.microsoft.com/office/drawing/2014/main" id="{863E9611-026F-BD61-F789-61FEEA255494}"/>
              </a:ext>
            </a:extLst>
          </p:cNvPr>
          <p:cNvPicPr>
            <a:picLocks noChangeAspect="1"/>
          </p:cNvPicPr>
          <p:nvPr/>
        </p:nvPicPr>
        <p:blipFill>
          <a:blip r:embed="rId2">
            <a:extLst>
              <a:ext uri="{28A0092B-C50C-407E-A947-70E740481C1C}">
                <a14:useLocalDpi xmlns:a14="http://schemas.microsoft.com/office/drawing/2010/main" val="0"/>
              </a:ext>
            </a:extLst>
          </a:blip>
          <a:srcRect b="13913"/>
          <a:stretch/>
        </p:blipFill>
        <p:spPr>
          <a:xfrm>
            <a:off x="2472884" y="751620"/>
            <a:ext cx="7246231" cy="5824367"/>
          </a:xfrm>
          <a:prstGeom prst="rect">
            <a:avLst/>
          </a:prstGeom>
        </p:spPr>
      </p:pic>
      <p:sp>
        <p:nvSpPr>
          <p:cNvPr id="2" name="TextBox 1">
            <a:extLst>
              <a:ext uri="{FF2B5EF4-FFF2-40B4-BE49-F238E27FC236}">
                <a16:creationId xmlns:a16="http://schemas.microsoft.com/office/drawing/2014/main" id="{1675F302-0EA0-188A-DB55-78F13DEBFADE}"/>
              </a:ext>
            </a:extLst>
          </p:cNvPr>
          <p:cNvSpPr txBox="1"/>
          <p:nvPr/>
        </p:nvSpPr>
        <p:spPr>
          <a:xfrm>
            <a:off x="2472884" y="6431266"/>
            <a:ext cx="7616188" cy="289441"/>
          </a:xfrm>
          <a:prstGeom prst="roundRect">
            <a:avLst/>
          </a:prstGeom>
          <a:solidFill>
            <a:srgbClr val="FFFFFF"/>
          </a:solidFill>
        </p:spPr>
        <p:txBody>
          <a:bodyPr wrap="none" rtlCol="0">
            <a:spAutoFit/>
          </a:bodyPr>
          <a:lstStyle/>
          <a:p>
            <a:pPr algn="l"/>
            <a:r>
              <a:rPr lang="en-US" sz="1100" dirty="0">
                <a:solidFill>
                  <a:schemeClr val="bg2">
                    <a:lumMod val="90000"/>
                  </a:schemeClr>
                </a:solidFill>
                <a:latin typeface="Calibri" panose="020F0502020204030204" pitchFamily="34" charset="0"/>
                <a:cs typeface="Calibri" panose="020F0502020204030204" pitchFamily="34" charset="0"/>
              </a:rPr>
              <a:t>Figure source: https://</a:t>
            </a:r>
            <a:r>
              <a:rPr lang="en-US" sz="1100" dirty="0" err="1">
                <a:solidFill>
                  <a:schemeClr val="bg2">
                    <a:lumMod val="90000"/>
                  </a:schemeClr>
                </a:solidFill>
                <a:latin typeface="Calibri" panose="020F0502020204030204" pitchFamily="34" charset="0"/>
                <a:cs typeface="Calibri" panose="020F0502020204030204" pitchFamily="34" charset="0"/>
              </a:rPr>
              <a:t>upload.wikimedia.org</a:t>
            </a:r>
            <a:r>
              <a:rPr lang="en-US" sz="1100" dirty="0">
                <a:solidFill>
                  <a:schemeClr val="bg2">
                    <a:lumMod val="90000"/>
                  </a:schemeClr>
                </a:solidFill>
                <a:latin typeface="Calibri" panose="020F0502020204030204" pitchFamily="34" charset="0"/>
                <a:cs typeface="Calibri" panose="020F0502020204030204" pitchFamily="34" charset="0"/>
              </a:rPr>
              <a:t>/</a:t>
            </a:r>
            <a:r>
              <a:rPr lang="en-US" sz="1100" dirty="0" err="1">
                <a:solidFill>
                  <a:schemeClr val="bg2">
                    <a:lumMod val="90000"/>
                  </a:schemeClr>
                </a:solidFill>
                <a:latin typeface="Calibri" panose="020F0502020204030204" pitchFamily="34" charset="0"/>
                <a:cs typeface="Calibri" panose="020F0502020204030204" pitchFamily="34" charset="0"/>
              </a:rPr>
              <a:t>wikipedia</a:t>
            </a:r>
            <a:r>
              <a:rPr lang="en-US" sz="1100" dirty="0">
                <a:solidFill>
                  <a:schemeClr val="bg2">
                    <a:lumMod val="90000"/>
                  </a:schemeClr>
                </a:solidFill>
                <a:latin typeface="Calibri" panose="020F0502020204030204" pitchFamily="34" charset="0"/>
                <a:cs typeface="Calibri" panose="020F0502020204030204" pitchFamily="34" charset="0"/>
              </a:rPr>
              <a:t>/commons/4/42/MediaWiki_1.20_%2844edaa2%29_database_schema.svg</a:t>
            </a:r>
          </a:p>
        </p:txBody>
      </p:sp>
    </p:spTree>
    <p:extLst>
      <p:ext uri="{BB962C8B-B14F-4D97-AF65-F5344CB8AC3E}">
        <p14:creationId xmlns:p14="http://schemas.microsoft.com/office/powerpoint/2010/main" val="2336217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9D1D9-66D2-BF66-DA85-BFA0E1B16C14}"/>
              </a:ext>
            </a:extLst>
          </p:cNvPr>
          <p:cNvSpPr>
            <a:spLocks noGrp="1"/>
          </p:cNvSpPr>
          <p:nvPr>
            <p:ph type="title"/>
          </p:nvPr>
        </p:nvSpPr>
        <p:spPr>
          <a:xfrm>
            <a:off x="317117" y="119968"/>
            <a:ext cx="11590865" cy="535531"/>
          </a:xfrm>
        </p:spPr>
        <p:txBody>
          <a:bodyPr/>
          <a:lstStyle/>
          <a:p>
            <a:r>
              <a:rPr lang="en-US" dirty="0"/>
              <a:t>Organizations need people to help </a:t>
            </a:r>
            <a:r>
              <a:rPr lang="en-US" dirty="0">
                <a:solidFill>
                  <a:srgbClr val="4EA4AD"/>
                </a:solidFill>
              </a:rPr>
              <a:t>make sense of these data</a:t>
            </a:r>
            <a:endParaRPr lang="en-CH" dirty="0">
              <a:solidFill>
                <a:srgbClr val="4EA4AD"/>
              </a:solidFill>
            </a:endParaRPr>
          </a:p>
        </p:txBody>
      </p:sp>
      <p:cxnSp>
        <p:nvCxnSpPr>
          <p:cNvPr id="4" name="Straight Connector 3">
            <a:extLst>
              <a:ext uri="{FF2B5EF4-FFF2-40B4-BE49-F238E27FC236}">
                <a16:creationId xmlns:a16="http://schemas.microsoft.com/office/drawing/2014/main" id="{605020D4-6CF0-3C4E-6202-32904211368B}"/>
              </a:ext>
            </a:extLst>
          </p:cNvPr>
          <p:cNvCxnSpPr>
            <a:cxnSpLocks/>
          </p:cNvCxnSpPr>
          <p:nvPr/>
        </p:nvCxnSpPr>
        <p:spPr>
          <a:xfrm>
            <a:off x="435875" y="647537"/>
            <a:ext cx="744430" cy="0"/>
          </a:xfrm>
          <a:prstGeom prst="line">
            <a:avLst/>
          </a:prstGeom>
          <a:ln w="38100">
            <a:solidFill>
              <a:srgbClr val="4EA4AD"/>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4F73BED-F596-025C-6A3E-5223F68D068D}"/>
              </a:ext>
            </a:extLst>
          </p:cNvPr>
          <p:cNvSpPr txBox="1"/>
          <p:nvPr/>
        </p:nvSpPr>
        <p:spPr>
          <a:xfrm>
            <a:off x="2352736" y="1554925"/>
            <a:ext cx="10519977" cy="4154984"/>
          </a:xfrm>
          <a:prstGeom prst="rect">
            <a:avLst/>
          </a:prstGeom>
          <a:noFill/>
        </p:spPr>
        <p:txBody>
          <a:bodyPr wrap="square" rtlCol="0">
            <a:spAutoFit/>
          </a:bodyPr>
          <a:lstStyle/>
          <a:p>
            <a:pPr algn="l"/>
            <a:endParaRPr lang="en-US" sz="2400" dirty="0">
              <a:solidFill>
                <a:srgbClr val="202934"/>
              </a:solidFill>
              <a:latin typeface="Calibri" panose="020F0502020204030204" pitchFamily="34" charset="0"/>
              <a:cs typeface="Calibri" panose="020F0502020204030204" pitchFamily="34" charset="0"/>
            </a:endParaRP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What's the optimal stock level for each product?</a:t>
            </a: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How do seasonal trends affect our sales?</a:t>
            </a: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What factors indicate a high-risk loan?</a:t>
            </a: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How can we identify suspicious transactions in real-time?</a:t>
            </a: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Which treatment protocols yield the best outcomes for THIS patient?</a:t>
            </a:r>
          </a:p>
          <a:p>
            <a:pPr marL="342900" indent="-342900">
              <a:buFontTx/>
              <a:buChar char="-"/>
            </a:pPr>
            <a:r>
              <a:rPr lang="en-US" sz="2400" dirty="0">
                <a:solidFill>
                  <a:srgbClr val="202934"/>
                </a:solidFill>
                <a:latin typeface="Calibri" panose="020F0502020204030204" pitchFamily="34" charset="0"/>
                <a:cs typeface="Calibri" panose="020F0502020204030204" pitchFamily="34" charset="0"/>
              </a:rPr>
              <a:t>How can we predict and prevent hospital readmissions?</a:t>
            </a:r>
          </a:p>
        </p:txBody>
      </p:sp>
      <p:grpSp>
        <p:nvGrpSpPr>
          <p:cNvPr id="24" name="Group 23">
            <a:extLst>
              <a:ext uri="{FF2B5EF4-FFF2-40B4-BE49-F238E27FC236}">
                <a16:creationId xmlns:a16="http://schemas.microsoft.com/office/drawing/2014/main" id="{88BEA8C0-611F-530B-20E6-C4B376C2A351}"/>
              </a:ext>
            </a:extLst>
          </p:cNvPr>
          <p:cNvGrpSpPr/>
          <p:nvPr/>
        </p:nvGrpSpPr>
        <p:grpSpPr>
          <a:xfrm>
            <a:off x="1410774" y="1554926"/>
            <a:ext cx="2568400" cy="4524315"/>
            <a:chOff x="582424" y="690973"/>
            <a:chExt cx="2568400" cy="4524315"/>
          </a:xfrm>
        </p:grpSpPr>
        <p:sp>
          <p:nvSpPr>
            <p:cNvPr id="12" name="TextBox 11">
              <a:extLst>
                <a:ext uri="{FF2B5EF4-FFF2-40B4-BE49-F238E27FC236}">
                  <a16:creationId xmlns:a16="http://schemas.microsoft.com/office/drawing/2014/main" id="{EF846ECE-E179-DE06-4338-441B180620B0}"/>
                </a:ext>
              </a:extLst>
            </p:cNvPr>
            <p:cNvSpPr txBox="1"/>
            <p:nvPr/>
          </p:nvSpPr>
          <p:spPr>
            <a:xfrm>
              <a:off x="643324" y="690973"/>
              <a:ext cx="2507500" cy="4524315"/>
            </a:xfrm>
            <a:prstGeom prst="rect">
              <a:avLst/>
            </a:prstGeom>
            <a:noFill/>
          </p:spPr>
          <p:txBody>
            <a:bodyPr wrap="square" rtlCol="0">
              <a:spAutoFit/>
            </a:bodyPr>
            <a:lstStyle/>
            <a:p>
              <a:pPr algn="l"/>
              <a:r>
                <a:rPr lang="en-US" sz="2400" dirty="0">
                  <a:solidFill>
                    <a:srgbClr val="202934"/>
                  </a:solidFill>
                  <a:latin typeface="Calibri" panose="020F0502020204030204" pitchFamily="34" charset="0"/>
                  <a:cs typeface="Calibri" panose="020F0502020204030204" pitchFamily="34" charset="0"/>
                </a:rPr>
                <a:t>• Retail:</a:t>
              </a: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algn="l"/>
              <a:r>
                <a:rPr lang="en-US" sz="2400" dirty="0">
                  <a:solidFill>
                    <a:srgbClr val="202934"/>
                  </a:solidFill>
                  <a:latin typeface="Calibri" panose="020F0502020204030204" pitchFamily="34" charset="0"/>
                  <a:cs typeface="Calibri" panose="020F0502020204030204" pitchFamily="34" charset="0"/>
                </a:rPr>
                <a:t>• Finance:</a:t>
              </a: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algn="l"/>
              <a:r>
                <a:rPr lang="en-US" sz="2400" dirty="0">
                  <a:solidFill>
                    <a:srgbClr val="202934"/>
                  </a:solidFill>
                  <a:latin typeface="Calibri" panose="020F0502020204030204" pitchFamily="34" charset="0"/>
                  <a:cs typeface="Calibri" panose="020F0502020204030204" pitchFamily="34" charset="0"/>
                </a:rPr>
                <a:t>• Healthcare:</a:t>
              </a: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a:p>
              <a:pPr algn="l"/>
              <a:endParaRPr lang="en-US" sz="2400" dirty="0">
                <a:solidFill>
                  <a:srgbClr val="202934"/>
                </a:solidFill>
                <a:latin typeface="Calibri" panose="020F0502020204030204" pitchFamily="34" charset="0"/>
                <a:cs typeface="Calibri" panose="020F0502020204030204" pitchFamily="34" charset="0"/>
              </a:endParaRPr>
            </a:p>
          </p:txBody>
        </p:sp>
        <p:pic>
          <p:nvPicPr>
            <p:cNvPr id="15" name="Picture 14" descr="A shopping basket with a tag&#10;&#10;Description automatically generated">
              <a:extLst>
                <a:ext uri="{FF2B5EF4-FFF2-40B4-BE49-F238E27FC236}">
                  <a16:creationId xmlns:a16="http://schemas.microsoft.com/office/drawing/2014/main" id="{7EE9C272-2B0D-6473-796D-9D2C3A3A20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424" y="938643"/>
              <a:ext cx="1137829" cy="1137829"/>
            </a:xfrm>
            <a:prstGeom prst="rect">
              <a:avLst/>
            </a:prstGeom>
          </p:spPr>
        </p:pic>
        <p:pic>
          <p:nvPicPr>
            <p:cNvPr id="17" name="Picture 16" descr="A cellphone and money&#10;&#10;Description automatically generated">
              <a:extLst>
                <a:ext uri="{FF2B5EF4-FFF2-40B4-BE49-F238E27FC236}">
                  <a16:creationId xmlns:a16="http://schemas.microsoft.com/office/drawing/2014/main" id="{A1E74BE0-0044-0432-A7A8-F8FE91E047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295" y="2448651"/>
              <a:ext cx="1008958" cy="1008958"/>
            </a:xfrm>
            <a:prstGeom prst="rect">
              <a:avLst/>
            </a:prstGeom>
          </p:spPr>
        </p:pic>
        <p:pic>
          <p:nvPicPr>
            <p:cNvPr id="21" name="Picture 20" descr="A blue circle with a white cross in it&#10;&#10;Description automatically generated">
              <a:extLst>
                <a:ext uri="{FF2B5EF4-FFF2-40B4-BE49-F238E27FC236}">
                  <a16:creationId xmlns:a16="http://schemas.microsoft.com/office/drawing/2014/main" id="{EDB0A540-182C-B55B-0B21-D385EEBF87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980" y="4085418"/>
              <a:ext cx="707406" cy="707406"/>
            </a:xfrm>
            <a:prstGeom prst="rect">
              <a:avLst/>
            </a:prstGeom>
          </p:spPr>
        </p:pic>
      </p:grpSp>
      <p:sp>
        <p:nvSpPr>
          <p:cNvPr id="26" name="Title 2">
            <a:extLst>
              <a:ext uri="{FF2B5EF4-FFF2-40B4-BE49-F238E27FC236}">
                <a16:creationId xmlns:a16="http://schemas.microsoft.com/office/drawing/2014/main" id="{BD381437-E8CC-B3E0-9472-6DB455F8EBDB}"/>
              </a:ext>
            </a:extLst>
          </p:cNvPr>
          <p:cNvSpPr txBox="1">
            <a:spLocks/>
          </p:cNvSpPr>
          <p:nvPr/>
        </p:nvSpPr>
        <p:spPr>
          <a:xfrm>
            <a:off x="1471674" y="1016975"/>
            <a:ext cx="11590865" cy="480131"/>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sz="3200" b="1" kern="1200">
                <a:solidFill>
                  <a:srgbClr val="202934"/>
                </a:solidFill>
                <a:latin typeface="Calibri" panose="020F0502020204030204" pitchFamily="34" charset="0"/>
                <a:ea typeface="Tahoma" panose="020B0604030504040204" pitchFamily="34" charset="0"/>
                <a:cs typeface="Calibri" panose="020F0502020204030204" pitchFamily="34" charset="0"/>
              </a:defRPr>
            </a:lvl1pPr>
          </a:lstStyle>
          <a:p>
            <a:r>
              <a:rPr lang="en-US" sz="2800" b="0" dirty="0"/>
              <a:t>Data-driven questions:</a:t>
            </a:r>
            <a:endParaRPr lang="en-CH" sz="2800" b="0" dirty="0">
              <a:solidFill>
                <a:srgbClr val="4EA4AD"/>
              </a:solidFill>
            </a:endParaRPr>
          </a:p>
        </p:txBody>
      </p:sp>
    </p:spTree>
    <p:extLst>
      <p:ext uri="{BB962C8B-B14F-4D97-AF65-F5344CB8AC3E}">
        <p14:creationId xmlns:p14="http://schemas.microsoft.com/office/powerpoint/2010/main" val="4004272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4E5769"/>
      </a:accent1>
      <a:accent2>
        <a:srgbClr val="57A7B3"/>
      </a:accent2>
      <a:accent3>
        <a:srgbClr val="A5A5A5"/>
      </a:accent3>
      <a:accent4>
        <a:srgbClr val="97A6C7"/>
      </a:accent4>
      <a:accent5>
        <a:srgbClr val="5B9BD5"/>
      </a:accent5>
      <a:accent6>
        <a:srgbClr val="A3B4C0"/>
      </a:accent6>
      <a:hlink>
        <a:srgbClr val="57A7B3"/>
      </a:hlink>
      <a:folHlink>
        <a:srgbClr val="A3B4C0"/>
      </a:folHlink>
    </a:clrScheme>
    <a:fontScheme name="GRAPH Network">
      <a:majorFont>
        <a:latin typeface="Aharoni"/>
        <a:ea typeface=""/>
        <a:cs typeface=""/>
      </a:majorFont>
      <a:minorFont>
        <a:latin typeface="Abadi"/>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algn="l">
          <a:defRPr sz="2000" dirty="0" smtClean="0">
            <a:solidFill>
              <a:srgbClr val="202934"/>
            </a:solidFill>
            <a:latin typeface="Calibri" panose="020F0502020204030204" pitchFamily="34" charset="0"/>
            <a:cs typeface="Calibri" panose="020F050202020403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16150</TotalTime>
  <Words>1154</Words>
  <Application>Microsoft Macintosh PowerPoint</Application>
  <PresentationFormat>Widescreen</PresentationFormat>
  <Paragraphs>183</Paragraphs>
  <Slides>35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Avenir Next</vt:lpstr>
      <vt:lpstr>Avenir Next LT Pro</vt:lpstr>
      <vt:lpstr>Calibri</vt:lpstr>
      <vt:lpstr>Office Theme</vt:lpstr>
      <vt:lpstr>Why data science? Why Python? Why now?</vt:lpstr>
      <vt:lpstr>Clarification on terms: Data scientist vs Data analyst</vt:lpstr>
      <vt:lpstr>Why data science? (summary)</vt:lpstr>
      <vt:lpstr>Software is eating the world</vt:lpstr>
      <vt:lpstr>The largest companies</vt:lpstr>
      <vt:lpstr>Software relies on databases</vt:lpstr>
      <vt:lpstr>Which are collections of data tables</vt:lpstr>
      <vt:lpstr>Very large collections of data tables</vt:lpstr>
      <vt:lpstr>Organizations need people to help make sense of these data</vt:lpstr>
      <vt:lpstr>The demand for data skills has been growing</vt:lpstr>
      <vt:lpstr>And will continue to grow</vt:lpstr>
      <vt:lpstr>And will continue to grow</vt:lpstr>
      <vt:lpstr>The data science field is uniquely attractive</vt:lpstr>
      <vt:lpstr>“Data scientist/analyst” roles underestimate demand for data skills</vt:lpstr>
      <vt:lpstr>Why data science? (summary)</vt:lpstr>
      <vt:lpstr>Why Python?</vt:lpstr>
      <vt:lpstr>Most in-demand skill for data analysts and data scientists</vt:lpstr>
      <vt:lpstr>PowerPoint Presentation</vt:lpstr>
      <vt:lpstr>PowerPoint Presentation</vt:lpstr>
      <vt:lpstr>Why Python?</vt:lpstr>
      <vt:lpstr>Why now?</vt:lpstr>
      <vt:lpstr>Is now the right time? Key trends:</vt:lpstr>
      <vt:lpstr>Oversupply of data scientists?</vt:lpstr>
      <vt:lpstr>How GRAPH Courses can get you to the deep end</vt:lpstr>
      <vt:lpstr>How GRAPH Courses can get you to the deep end</vt:lpstr>
      <vt:lpstr>Is now the right time? Key trends:</vt:lpstr>
      <vt:lpstr>Is now the right time? Key trends:</vt:lpstr>
      <vt:lpstr>AI making programming obsolete?</vt:lpstr>
      <vt:lpstr>AI making programming obsolete?</vt:lpstr>
      <vt:lpstr>Is now the right time? Key trends:</vt:lpstr>
      <vt:lpstr>Is now the right time? Key trends:</vt:lpstr>
      <vt:lpstr>PowerPoint Presentation</vt:lpstr>
      <vt:lpstr>Thank you! See you in class</vt:lpstr>
      <vt:lpstr>And governmental policy areas, like public health</vt:lpstr>
      <vt:lpstr>And governmental policy areas, like public health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 NETWORK GENERAL MEETING </dc:title>
  <dc:creator>Sabina Rodriguez Velásquez</dc:creator>
  <cp:lastModifiedBy>Kenechukwu Nwosu</cp:lastModifiedBy>
  <cp:revision>98</cp:revision>
  <dcterms:created xsi:type="dcterms:W3CDTF">2021-11-29T15:46:00Z</dcterms:created>
  <dcterms:modified xsi:type="dcterms:W3CDTF">2024-09-07T17:09:23Z</dcterms:modified>
</cp:coreProperties>
</file>